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notesMasterIdLst>
    <p:notesMasterId r:id="rId39"/>
  </p:notesMasterIdLst>
  <p:sldIdLst>
    <p:sldId id="256" r:id="rId2"/>
    <p:sldId id="257" r:id="rId3"/>
    <p:sldId id="259" r:id="rId4"/>
    <p:sldId id="276" r:id="rId5"/>
    <p:sldId id="268" r:id="rId6"/>
    <p:sldId id="261" r:id="rId7"/>
    <p:sldId id="262" r:id="rId8"/>
    <p:sldId id="263" r:id="rId9"/>
    <p:sldId id="279" r:id="rId10"/>
    <p:sldId id="269" r:id="rId11"/>
    <p:sldId id="264" r:id="rId12"/>
    <p:sldId id="270" r:id="rId13"/>
    <p:sldId id="271" r:id="rId14"/>
    <p:sldId id="265" r:id="rId15"/>
    <p:sldId id="272" r:id="rId16"/>
    <p:sldId id="274" r:id="rId17"/>
    <p:sldId id="275" r:id="rId18"/>
    <p:sldId id="277" r:id="rId19"/>
    <p:sldId id="266" r:id="rId20"/>
    <p:sldId id="280" r:id="rId21"/>
    <p:sldId id="281" r:id="rId22"/>
    <p:sldId id="282" r:id="rId23"/>
    <p:sldId id="283" r:id="rId24"/>
    <p:sldId id="284" r:id="rId25"/>
    <p:sldId id="285" r:id="rId26"/>
    <p:sldId id="286" r:id="rId27"/>
    <p:sldId id="287" r:id="rId28"/>
    <p:sldId id="288" r:id="rId29"/>
    <p:sldId id="296" r:id="rId30"/>
    <p:sldId id="291" r:id="rId31"/>
    <p:sldId id="292" r:id="rId32"/>
    <p:sldId id="293" r:id="rId33"/>
    <p:sldId id="294" r:id="rId34"/>
    <p:sldId id="295" r:id="rId35"/>
    <p:sldId id="297" r:id="rId36"/>
    <p:sldId id="298" r:id="rId37"/>
    <p:sldId id="27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44" autoAdjust="0"/>
    <p:restoredTop sz="94660"/>
  </p:normalViewPr>
  <p:slideViewPr>
    <p:cSldViewPr>
      <p:cViewPr varScale="1">
        <p:scale>
          <a:sx n="68" d="100"/>
          <a:sy n="68" d="100"/>
        </p:scale>
        <p:origin x="-14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8"/>
  <c:chart>
    <c:title>
      <c:layout>
        <c:manualLayout>
          <c:xMode val="edge"/>
          <c:yMode val="edge"/>
          <c:x val="0.40626225293266904"/>
          <c:y val="0.14871973102740807"/>
        </c:manualLayout>
      </c:layout>
    </c:title>
    <c:view3D>
      <c:rotX val="30"/>
      <c:perspective val="30"/>
    </c:view3D>
    <c:plotArea>
      <c:layout/>
      <c:pie3DChart>
        <c:varyColors val="1"/>
        <c:ser>
          <c:idx val="0"/>
          <c:order val="0"/>
          <c:tx>
            <c:strRef>
              <c:f>Sheet1!$B$1</c:f>
              <c:strCache>
                <c:ptCount val="1"/>
                <c:pt idx="0">
                  <c:v>Total Giving</c:v>
                </c:pt>
              </c:strCache>
            </c:strRef>
          </c:tx>
          <c:explosion val="25"/>
          <c:dLbls>
            <c:showVal val="1"/>
            <c:showLeaderLines val="1"/>
          </c:dLbls>
          <c:cat>
            <c:strRef>
              <c:f>Sheet1!$A$2:$A$5</c:f>
              <c:strCache>
                <c:ptCount val="4"/>
                <c:pt idx="0">
                  <c:v>Individuals</c:v>
                </c:pt>
                <c:pt idx="1">
                  <c:v>Corporations</c:v>
                </c:pt>
                <c:pt idx="2">
                  <c:v>Foundations</c:v>
                </c:pt>
                <c:pt idx="3">
                  <c:v>Bequests</c:v>
                </c:pt>
              </c:strCache>
            </c:strRef>
          </c:cat>
          <c:val>
            <c:numRef>
              <c:f>Sheet1!$B$2:$B$5</c:f>
              <c:numCache>
                <c:formatCode>0%</c:formatCode>
                <c:ptCount val="4"/>
                <c:pt idx="0">
                  <c:v>0.73000000000000009</c:v>
                </c:pt>
                <c:pt idx="1">
                  <c:v>5.000000000000001E-2</c:v>
                </c:pt>
                <c:pt idx="2">
                  <c:v>0.14000000000000001</c:v>
                </c:pt>
                <c:pt idx="3">
                  <c:v>8.0000000000000016E-2</c:v>
                </c:pt>
              </c:numCache>
            </c:numRef>
          </c:val>
        </c:ser>
        <c:dLbls/>
      </c:pie3DChart>
    </c:plotArea>
    <c:legend>
      <c:legendPos val="r"/>
      <c:layout/>
    </c:legend>
    <c:plotVisOnly val="1"/>
    <c:dispBlanksAs val="zero"/>
  </c:chart>
  <c:txPr>
    <a:bodyPr/>
    <a:lstStyle/>
    <a:p>
      <a:pPr>
        <a:defRPr sz="1800">
          <a:solidFill>
            <a:srgbClr val="073E87"/>
          </a:solidFill>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4BB860-A43B-4150-8A2A-9D187AC29EF6}" type="datetimeFigureOut">
              <a:rPr lang="en-US" smtClean="0"/>
              <a:pPr/>
              <a:t>4/14/2014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B0513-D197-4B4E-858F-652460F5A436}" type="slidenum">
              <a:rPr lang="en-US" smtClean="0"/>
              <a:pPr/>
              <a:t>‹#›</a:t>
            </a:fld>
            <a:endParaRPr lang="en-US" dirty="0"/>
          </a:p>
        </p:txBody>
      </p:sp>
    </p:spTree>
    <p:extLst>
      <p:ext uri="{BB962C8B-B14F-4D97-AF65-F5344CB8AC3E}">
        <p14:creationId xmlns:p14="http://schemas.microsoft.com/office/powerpoint/2010/main" xmlns="" val="1860861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Vision has to do with sight</a:t>
            </a:r>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37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 a moment and</a:t>
            </a:r>
            <a:r>
              <a:rPr lang="en-US" baseline="0" dirty="0" smtClean="0"/>
              <a:t> think about someone you would say is a good/great leader. What traits or characteristics does s/he have.</a:t>
            </a:r>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quotes are the progression</a:t>
            </a:r>
            <a:r>
              <a:rPr lang="en-US" baseline="0" dirty="0" smtClean="0"/>
              <a:t> of thoughts about leadership.  What are some traits of good leaders?</a:t>
            </a:r>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About the person’s way of</a:t>
            </a:r>
            <a:r>
              <a:rPr lang="en-US" baseline="0" dirty="0" smtClean="0"/>
              <a:t> being—describe character—personal attributes</a:t>
            </a:r>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B0513-D197-4B4E-858F-652460F5A436}"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40825E-4A15-4D39-8176-1F07E904CB30}" type="datetimeFigureOut">
              <a:rPr lang="en-US" smtClean="0"/>
              <a:pPr/>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pic>
        <p:nvPicPr>
          <p:cNvPr id="17" name="Picture 16" descr="RotaryMBS_RGB.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31840" y="4077072"/>
            <a:ext cx="3221344" cy="1210273"/>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9662D6-5047-4A23-B1D2-16BF6D6269EC}" type="datetimeFigureOut">
              <a:rPr lang="en-US" smtClean="0"/>
              <a:pPr/>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E0F5C1-FA60-4563-9588-2C8A5C56C99C}"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49662D6-5047-4A23-B1D2-16BF6D6269EC}" type="datetimeFigureOut">
              <a:rPr lang="en-US" smtClean="0"/>
              <a:pPr/>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E0F5C1-FA60-4563-9588-2C8A5C56C99C}"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9662D6-5047-4A23-B1D2-16BF6D6269EC}" type="datetimeFigureOut">
              <a:rPr lang="en-US" smtClean="0"/>
              <a:pPr/>
              <a:t>4/14/2014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E0F5C1-FA60-4563-9588-2C8A5C56C99C}"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49662D6-5047-4A23-B1D2-16BF6D6269EC}" type="datetimeFigureOut">
              <a:rPr lang="en-US" smtClean="0"/>
              <a:pPr/>
              <a:t>4/14/2014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E0F5C1-FA60-4563-9588-2C8A5C56C99C}"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9662D6-5047-4A23-B1D2-16BF6D6269EC}" type="datetimeFigureOut">
              <a:rPr lang="en-US" smtClean="0"/>
              <a:pPr/>
              <a:t>4/14/2014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E0F5C1-FA60-4563-9588-2C8A5C56C99C}"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9662D6-5047-4A23-B1D2-16BF6D6269EC}" type="datetimeFigureOut">
              <a:rPr lang="en-US" smtClean="0"/>
              <a:pPr/>
              <a:t>4/14/2014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E0F5C1-FA60-4563-9588-2C8A5C56C99C}"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49662D6-5047-4A23-B1D2-16BF6D6269EC}" type="datetimeFigureOut">
              <a:rPr lang="en-US" smtClean="0"/>
              <a:pPr/>
              <a:t>4/14/2014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E0F5C1-FA60-4563-9588-2C8A5C56C99C}"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49662D6-5047-4A23-B1D2-16BF6D6269EC}" type="datetimeFigureOut">
              <a:rPr lang="en-US" smtClean="0"/>
              <a:pPr/>
              <a:t>4/14/2014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E0F5C1-FA60-4563-9588-2C8A5C56C99C}"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9662D6-5047-4A23-B1D2-16BF6D6269EC}" type="datetimeFigureOut">
              <a:rPr lang="en-US" smtClean="0"/>
              <a:pPr/>
              <a:t>4/14/2014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E0F5C1-FA60-4563-9588-2C8A5C56C99C}"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49662D6-5047-4A23-B1D2-16BF6D6269EC}" type="datetimeFigureOut">
              <a:rPr lang="en-US" smtClean="0"/>
              <a:pPr/>
              <a:t>4/14/2014</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BE0F5C1-FA60-4563-9588-2C8A5C56C99C}"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14" descr="RotaryMBS_RGB.png"/>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3491880" y="5805264"/>
            <a:ext cx="2573272" cy="966790"/>
          </a:xfrm>
          <a:prstGeom prst="rect">
            <a:avLst/>
          </a:prstGeom>
        </p:spPr>
      </p:pic>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mailto:rotarydgclint@gmail.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clintonschroeder@me.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2886094"/>
          </a:xfrm>
        </p:spPr>
        <p:txBody>
          <a:bodyPr>
            <a:normAutofit/>
          </a:bodyPr>
          <a:lstStyle/>
          <a:p>
            <a:r>
              <a:rPr lang="en-US" sz="6000" b="1" dirty="0" smtClean="0"/>
              <a:t>Leading With Influence</a:t>
            </a:r>
            <a:r>
              <a:rPr lang="en-US" sz="6000" dirty="0" smtClean="0"/>
              <a:t/>
            </a:r>
            <a:br>
              <a:rPr lang="en-US" sz="6000" dirty="0" smtClean="0"/>
            </a:br>
            <a:r>
              <a:rPr lang="en-US" sz="4900" dirty="0" smtClean="0"/>
              <a:t>Creating Your Personal Leadership Style</a:t>
            </a:r>
            <a:endParaRPr lang="en-US" sz="4900" dirty="0"/>
          </a:p>
        </p:txBody>
      </p:sp>
      <p:sp>
        <p:nvSpPr>
          <p:cNvPr id="6" name="Subtitle 5"/>
          <p:cNvSpPr>
            <a:spLocks noGrp="1"/>
          </p:cNvSpPr>
          <p:nvPr>
            <p:ph type="subTitle" idx="1"/>
          </p:nvPr>
        </p:nvSpPr>
        <p:spPr>
          <a:xfrm>
            <a:off x="1371600" y="3556001"/>
            <a:ext cx="6400800" cy="449063"/>
          </a:xfrm>
        </p:spPr>
        <p:txBody>
          <a:bodyPr/>
          <a:lstStyle/>
          <a:p>
            <a:r>
              <a:rPr lang="en-US" dirty="0" smtClean="0"/>
              <a:t>Clint Schroeder, DGND</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36912"/>
            <a:ext cx="8229600" cy="3010656"/>
          </a:xfrm>
        </p:spPr>
        <p:txBody>
          <a:bodyPr>
            <a:normAutofit/>
          </a:bodyPr>
          <a:lstStyle/>
          <a:p>
            <a:r>
              <a:rPr lang="en-US" dirty="0" smtClean="0"/>
              <a:t>Leading where you are (with what you have)</a:t>
            </a:r>
          </a:p>
          <a:p>
            <a:r>
              <a:rPr lang="en-US" dirty="0" smtClean="0"/>
              <a:t>Vision</a:t>
            </a:r>
          </a:p>
          <a:p>
            <a:r>
              <a:rPr lang="en-US" dirty="0" smtClean="0"/>
              <a:t>Presence</a:t>
            </a:r>
          </a:p>
          <a:p>
            <a:r>
              <a:rPr lang="en-US" dirty="0" smtClean="0"/>
              <a:t>Embodying Values/Modeling the way</a:t>
            </a:r>
          </a:p>
          <a:p>
            <a:r>
              <a:rPr lang="en-US" dirty="0" smtClean="0"/>
              <a:t>Enabling  others</a:t>
            </a:r>
          </a:p>
          <a:p>
            <a:r>
              <a:rPr lang="en-US" dirty="0" smtClean="0"/>
              <a:t>Making contribution</a:t>
            </a:r>
          </a:p>
          <a:p>
            <a:endParaRPr lang="en-US" dirty="0" smtClean="0">
              <a:solidFill>
                <a:schemeClr val="accent1">
                  <a:lumMod val="40000"/>
                  <a:lumOff val="60000"/>
                </a:schemeClr>
              </a:solidFill>
            </a:endParaRPr>
          </a:p>
          <a:p>
            <a:pPr>
              <a:buNone/>
            </a:pPr>
            <a:endParaRPr lang="en-US" dirty="0" smtClean="0"/>
          </a:p>
        </p:txBody>
      </p:sp>
      <p:sp>
        <p:nvSpPr>
          <p:cNvPr id="2" name="Title 1"/>
          <p:cNvSpPr>
            <a:spLocks noGrp="1"/>
          </p:cNvSpPr>
          <p:nvPr>
            <p:ph type="title"/>
          </p:nvPr>
        </p:nvSpPr>
        <p:spPr/>
        <p:txBody>
          <a:bodyPr>
            <a:normAutofit fontScale="90000"/>
          </a:bodyPr>
          <a:lstStyle/>
          <a:p>
            <a:pPr algn="ctr"/>
            <a:r>
              <a:rPr lang="en-US" dirty="0" smtClean="0"/>
              <a:t>Creating Your Personal Leadership</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780928"/>
            <a:ext cx="8229600" cy="2016224"/>
          </a:xfrm>
        </p:spPr>
        <p:txBody>
          <a:bodyPr/>
          <a:lstStyle/>
          <a:p>
            <a:r>
              <a:rPr lang="en-US" dirty="0" smtClean="0"/>
              <a:t>What can you do right now in this moment with what you have?</a:t>
            </a:r>
          </a:p>
          <a:p>
            <a:r>
              <a:rPr lang="en-US" dirty="0" smtClean="0"/>
              <a:t>What would make a difference right now?</a:t>
            </a:r>
          </a:p>
          <a:p>
            <a:r>
              <a:rPr lang="en-US" dirty="0" smtClean="0"/>
              <a:t>What is the small thing that matters?</a:t>
            </a:r>
            <a:endParaRPr lang="en-US" dirty="0"/>
          </a:p>
        </p:txBody>
      </p:sp>
      <p:sp>
        <p:nvSpPr>
          <p:cNvPr id="2" name="Title 1"/>
          <p:cNvSpPr>
            <a:spLocks noGrp="1"/>
          </p:cNvSpPr>
          <p:nvPr>
            <p:ph type="title"/>
          </p:nvPr>
        </p:nvSpPr>
        <p:spPr/>
        <p:txBody>
          <a:bodyPr>
            <a:normAutofit/>
          </a:bodyPr>
          <a:lstStyle/>
          <a:p>
            <a:pPr algn="ctr"/>
            <a:r>
              <a:rPr lang="en-US" dirty="0" smtClean="0"/>
              <a:t>Lead Where You Are</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420888"/>
            <a:ext cx="8229600" cy="3367846"/>
          </a:xfrm>
        </p:spPr>
        <p:txBody>
          <a:bodyPr>
            <a:normAutofit/>
          </a:bodyPr>
          <a:lstStyle/>
          <a:p>
            <a:pPr>
              <a:buNone/>
            </a:pPr>
            <a:r>
              <a:rPr lang="en-US" sz="2800" dirty="0" smtClean="0"/>
              <a:t>Vision can be defined as:</a:t>
            </a:r>
            <a:endParaRPr lang="en-US" sz="2800" dirty="0" smtClean="0">
              <a:solidFill>
                <a:schemeClr val="accent1">
                  <a:lumMod val="40000"/>
                  <a:lumOff val="60000"/>
                </a:schemeClr>
              </a:solidFill>
            </a:endParaRPr>
          </a:p>
          <a:p>
            <a:pPr lvl="2"/>
            <a:r>
              <a:rPr lang="en-US" sz="2800" dirty="0" smtClean="0"/>
              <a:t>a vivid mental image; </a:t>
            </a:r>
          </a:p>
          <a:p>
            <a:pPr lvl="2"/>
            <a:r>
              <a:rPr lang="en-US" sz="2800" dirty="0" smtClean="0"/>
              <a:t>the formation of a mental image of something that is not perceived as real and is not present to the senses; </a:t>
            </a:r>
          </a:p>
          <a:p>
            <a:pPr lvl="2"/>
            <a:r>
              <a:rPr lang="en-US" sz="2800" dirty="0" smtClean="0"/>
              <a:t>a religious or mystical experience of a supernatural appearance</a:t>
            </a:r>
          </a:p>
          <a:p>
            <a:endParaRPr lang="en-US" dirty="0" smtClean="0"/>
          </a:p>
          <a:p>
            <a:pPr>
              <a:buNone/>
            </a:pPr>
            <a:endParaRPr lang="en-US" dirty="0"/>
          </a:p>
        </p:txBody>
      </p:sp>
      <p:sp>
        <p:nvSpPr>
          <p:cNvPr id="2" name="Title 1"/>
          <p:cNvSpPr>
            <a:spLocks noGrp="1"/>
          </p:cNvSpPr>
          <p:nvPr>
            <p:ph type="title"/>
          </p:nvPr>
        </p:nvSpPr>
        <p:spPr>
          <a:xfrm>
            <a:off x="428596" y="142852"/>
            <a:ext cx="8229600" cy="1143000"/>
          </a:xfrm>
        </p:spPr>
        <p:txBody>
          <a:bodyPr/>
          <a:lstStyle/>
          <a:p>
            <a:pPr algn="ctr"/>
            <a:r>
              <a:rPr lang="en-US" dirty="0" smtClean="0"/>
              <a:t>Vision</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140968"/>
            <a:ext cx="8229600" cy="1931676"/>
          </a:xfrm>
        </p:spPr>
        <p:txBody>
          <a:bodyPr>
            <a:normAutofit/>
          </a:bodyPr>
          <a:lstStyle/>
          <a:p>
            <a:r>
              <a:rPr lang="en-US" dirty="0" smtClean="0"/>
              <a:t>Your world view</a:t>
            </a:r>
          </a:p>
          <a:p>
            <a:r>
              <a:rPr lang="en-US" dirty="0" smtClean="0"/>
              <a:t>The “more” or “greater than” you want to contribute to</a:t>
            </a:r>
          </a:p>
          <a:p>
            <a:r>
              <a:rPr lang="en-US" dirty="0" smtClean="0"/>
              <a:t>The thing you want to make “present to the senses”</a:t>
            </a:r>
          </a:p>
          <a:p>
            <a:r>
              <a:rPr lang="en-US" dirty="0" smtClean="0"/>
              <a:t>What you want to create</a:t>
            </a:r>
          </a:p>
          <a:p>
            <a:endParaRPr lang="en-US" dirty="0" smtClean="0">
              <a:solidFill>
                <a:schemeClr val="accent1">
                  <a:lumMod val="40000"/>
                  <a:lumOff val="60000"/>
                </a:schemeClr>
              </a:solidFill>
            </a:endParaRPr>
          </a:p>
          <a:p>
            <a:endParaRPr lang="en-US" dirty="0" smtClean="0">
              <a:solidFill>
                <a:schemeClr val="accent1">
                  <a:lumMod val="40000"/>
                  <a:lumOff val="60000"/>
                </a:schemeClr>
              </a:solidFill>
            </a:endParaRPr>
          </a:p>
          <a:p>
            <a:endParaRPr lang="en-US" dirty="0" smtClean="0"/>
          </a:p>
          <a:p>
            <a:endParaRPr lang="en-US" dirty="0"/>
          </a:p>
        </p:txBody>
      </p:sp>
      <p:sp>
        <p:nvSpPr>
          <p:cNvPr id="2" name="Title 1"/>
          <p:cNvSpPr>
            <a:spLocks noGrp="1"/>
          </p:cNvSpPr>
          <p:nvPr>
            <p:ph type="title"/>
          </p:nvPr>
        </p:nvSpPr>
        <p:spPr/>
        <p:txBody>
          <a:bodyPr/>
          <a:lstStyle/>
          <a:p>
            <a:pPr algn="ctr"/>
            <a:r>
              <a:rPr lang="en-US" dirty="0" smtClean="0">
                <a:solidFill>
                  <a:schemeClr val="bg1"/>
                </a:solidFill>
              </a:rPr>
              <a:t>Vision</a:t>
            </a:r>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64904"/>
            <a:ext cx="8229600" cy="2376264"/>
          </a:xfrm>
        </p:spPr>
        <p:txBody>
          <a:bodyPr>
            <a:normAutofit fontScale="92500" lnSpcReduction="20000"/>
          </a:bodyPr>
          <a:lstStyle/>
          <a:p>
            <a:pPr>
              <a:buNone/>
            </a:pPr>
            <a:r>
              <a:rPr lang="en-US" dirty="0" smtClean="0"/>
              <a:t>“What you are speaks louder than anything you have to say”.   					  -David Beck</a:t>
            </a:r>
          </a:p>
          <a:p>
            <a:pPr>
              <a:buNone/>
            </a:pPr>
            <a:endParaRPr lang="en-US" dirty="0" smtClean="0"/>
          </a:p>
          <a:p>
            <a:pPr>
              <a:buNone/>
            </a:pPr>
            <a:endParaRPr lang="en-US" dirty="0" smtClean="0"/>
          </a:p>
          <a:p>
            <a:r>
              <a:rPr lang="en-US" dirty="0" smtClean="0"/>
              <a:t>Your presence is how people feel when they are around you. This includes how safe they feel, what you bring out of them, how you listen, how and what you share of yourself.</a:t>
            </a:r>
            <a:endParaRPr lang="en-US" dirty="0"/>
          </a:p>
        </p:txBody>
      </p:sp>
      <p:sp>
        <p:nvSpPr>
          <p:cNvPr id="2" name="Title 1"/>
          <p:cNvSpPr>
            <a:spLocks noGrp="1"/>
          </p:cNvSpPr>
          <p:nvPr>
            <p:ph type="title"/>
          </p:nvPr>
        </p:nvSpPr>
        <p:spPr/>
        <p:txBody>
          <a:bodyPr>
            <a:normAutofit/>
          </a:bodyPr>
          <a:lstStyle/>
          <a:p>
            <a:pPr algn="ctr"/>
            <a:r>
              <a:rPr lang="en-US" dirty="0" smtClean="0"/>
              <a:t>Your Leadership “Presence”?</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996952"/>
            <a:ext cx="8229600" cy="2434592"/>
          </a:xfrm>
        </p:spPr>
        <p:txBody>
          <a:bodyPr>
            <a:normAutofit lnSpcReduction="10000"/>
          </a:bodyPr>
          <a:lstStyle/>
          <a:p>
            <a:r>
              <a:rPr lang="en-US" dirty="0" smtClean="0"/>
              <a:t>Alignment between beliefs and behaviors</a:t>
            </a:r>
          </a:p>
          <a:p>
            <a:r>
              <a:rPr lang="en-US" dirty="0" smtClean="0"/>
              <a:t>“Walking the talk”</a:t>
            </a:r>
          </a:p>
          <a:p>
            <a:r>
              <a:rPr lang="en-US" dirty="0" smtClean="0"/>
              <a:t>Modeling the way—demonstrating values through actions not telling (do as I do)</a:t>
            </a:r>
          </a:p>
          <a:p>
            <a:r>
              <a:rPr lang="en-US" dirty="0" smtClean="0"/>
              <a:t>“Becoming the change you want to see in the world.” 						-Gandhi</a:t>
            </a:r>
          </a:p>
          <a:p>
            <a:endParaRPr lang="en-US" dirty="0" smtClean="0"/>
          </a:p>
        </p:txBody>
      </p:sp>
      <p:sp>
        <p:nvSpPr>
          <p:cNvPr id="2" name="Title 1"/>
          <p:cNvSpPr>
            <a:spLocks noGrp="1"/>
          </p:cNvSpPr>
          <p:nvPr>
            <p:ph type="title"/>
          </p:nvPr>
        </p:nvSpPr>
        <p:spPr/>
        <p:txBody>
          <a:bodyPr/>
          <a:lstStyle/>
          <a:p>
            <a:pPr algn="ctr"/>
            <a:r>
              <a:rPr lang="en-US" dirty="0" smtClean="0"/>
              <a:t>Embodying Values</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24944"/>
            <a:ext cx="8229600" cy="2016224"/>
          </a:xfrm>
        </p:spPr>
        <p:txBody>
          <a:bodyPr/>
          <a:lstStyle/>
          <a:p>
            <a:pPr>
              <a:buNone/>
            </a:pPr>
            <a:r>
              <a:rPr lang="en-US" dirty="0" smtClean="0"/>
              <a:t>   </a:t>
            </a:r>
          </a:p>
          <a:p>
            <a:pPr>
              <a:buNone/>
            </a:pPr>
            <a:r>
              <a:rPr lang="en-US" dirty="0" smtClean="0"/>
              <a:t>   “The greatest gift you can give to others is not to show them </a:t>
            </a:r>
            <a:r>
              <a:rPr lang="en-US" u="sng" dirty="0" smtClean="0"/>
              <a:t>your</a:t>
            </a:r>
            <a:r>
              <a:rPr lang="en-US" dirty="0" smtClean="0"/>
              <a:t> greatness, but to reveal to them their own.” 							-unknown</a:t>
            </a:r>
            <a:endParaRPr lang="en-US" dirty="0"/>
          </a:p>
        </p:txBody>
      </p:sp>
      <p:sp>
        <p:nvSpPr>
          <p:cNvPr id="2" name="Title 1"/>
          <p:cNvSpPr>
            <a:spLocks noGrp="1"/>
          </p:cNvSpPr>
          <p:nvPr>
            <p:ph type="title"/>
          </p:nvPr>
        </p:nvSpPr>
        <p:spPr/>
        <p:txBody>
          <a:bodyPr/>
          <a:lstStyle/>
          <a:p>
            <a:pPr algn="ctr"/>
            <a:r>
              <a:rPr lang="en-US" dirty="0" smtClean="0"/>
              <a:t>Enabling Others</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564904"/>
            <a:ext cx="8229600" cy="2304256"/>
          </a:xfrm>
        </p:spPr>
        <p:txBody>
          <a:bodyPr/>
          <a:lstStyle/>
          <a:p>
            <a:r>
              <a:rPr lang="en-US" dirty="0" smtClean="0"/>
              <a:t>How can you combine the small things to make a difference in a bigger way?</a:t>
            </a:r>
          </a:p>
          <a:p>
            <a:endParaRPr lang="en-US" dirty="0" smtClean="0"/>
          </a:p>
          <a:p>
            <a:r>
              <a:rPr lang="en-US" dirty="0" smtClean="0"/>
              <a:t>How can you use your personal leadership/way of being to help others?</a:t>
            </a:r>
            <a:endParaRPr lang="en-US" dirty="0"/>
          </a:p>
        </p:txBody>
      </p:sp>
      <p:sp>
        <p:nvSpPr>
          <p:cNvPr id="2" name="Title 1"/>
          <p:cNvSpPr>
            <a:spLocks noGrp="1"/>
          </p:cNvSpPr>
          <p:nvPr>
            <p:ph type="title"/>
          </p:nvPr>
        </p:nvSpPr>
        <p:spPr/>
        <p:txBody>
          <a:bodyPr/>
          <a:lstStyle/>
          <a:p>
            <a:pPr algn="ctr"/>
            <a:r>
              <a:rPr lang="en-US" dirty="0" smtClean="0"/>
              <a:t>Making Contribution</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08920"/>
            <a:ext cx="8229600" cy="2520280"/>
          </a:xfrm>
        </p:spPr>
        <p:txBody>
          <a:bodyPr/>
          <a:lstStyle/>
          <a:p>
            <a:r>
              <a:rPr lang="en-US" dirty="0" smtClean="0"/>
              <a:t>Pick one leadership trait you want to develop and consciously explore it for the next 30 days.</a:t>
            </a:r>
          </a:p>
          <a:p>
            <a:endParaRPr lang="en-US" dirty="0" smtClean="0"/>
          </a:p>
          <a:p>
            <a:r>
              <a:rPr lang="en-US" dirty="0" smtClean="0"/>
              <a:t>Take 15 minutes at the end of each day, record what you observed and experienced</a:t>
            </a:r>
            <a:endParaRPr lang="en-US" dirty="0"/>
          </a:p>
        </p:txBody>
      </p:sp>
      <p:sp>
        <p:nvSpPr>
          <p:cNvPr id="2" name="Title 1"/>
          <p:cNvSpPr>
            <a:spLocks noGrp="1"/>
          </p:cNvSpPr>
          <p:nvPr>
            <p:ph type="title"/>
          </p:nvPr>
        </p:nvSpPr>
        <p:spPr/>
        <p:txBody>
          <a:bodyPr/>
          <a:lstStyle/>
          <a:p>
            <a:pPr algn="ctr"/>
            <a:r>
              <a:rPr lang="en-US" dirty="0" smtClean="0"/>
              <a:t>30 Day Invitation</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492896"/>
            <a:ext cx="8229600" cy="3439854"/>
          </a:xfrm>
        </p:spPr>
        <p:txBody>
          <a:bodyPr>
            <a:normAutofit fontScale="85000" lnSpcReduction="20000"/>
          </a:bodyPr>
          <a:lstStyle/>
          <a:p>
            <a:pPr lvl="2">
              <a:buFont typeface="Wingdings" pitchFamily="2" charset="2"/>
              <a:buChar char="ü"/>
            </a:pPr>
            <a:r>
              <a:rPr lang="en-US" sz="3200" dirty="0" smtClean="0"/>
              <a:t>What did you observe about where you embody and where you espouse your values?</a:t>
            </a:r>
          </a:p>
          <a:p>
            <a:pPr lvl="2">
              <a:buFont typeface="Wingdings" pitchFamily="2" charset="2"/>
              <a:buChar char="ü"/>
            </a:pPr>
            <a:r>
              <a:rPr lang="en-US" sz="3200" dirty="0" smtClean="0"/>
              <a:t>What actions did you take to bring your values and actions more into alignment?</a:t>
            </a:r>
          </a:p>
          <a:p>
            <a:pPr lvl="2">
              <a:buFont typeface="Wingdings" pitchFamily="2" charset="2"/>
              <a:buChar char="ü"/>
            </a:pPr>
            <a:r>
              <a:rPr lang="en-US" sz="3200" dirty="0" smtClean="0"/>
              <a:t>What went well? / What did not go well?</a:t>
            </a:r>
          </a:p>
          <a:p>
            <a:pPr lvl="2">
              <a:buFont typeface="Wingdings" pitchFamily="2" charset="2"/>
              <a:buChar char="ü"/>
            </a:pPr>
            <a:r>
              <a:rPr lang="en-US" sz="3200" dirty="0" smtClean="0"/>
              <a:t>What was the impact?</a:t>
            </a:r>
            <a:endParaRPr lang="en-US" sz="3200" dirty="0"/>
          </a:p>
          <a:p>
            <a:pPr lvl="2">
              <a:buFont typeface="Wingdings" pitchFamily="2" charset="2"/>
              <a:buChar char="ü"/>
            </a:pPr>
            <a:r>
              <a:rPr lang="en-US" sz="3200" dirty="0" smtClean="0"/>
              <a:t>What will you do differently next time?</a:t>
            </a:r>
          </a:p>
          <a:p>
            <a:pPr lvl="2">
              <a:buFont typeface="Wingdings" pitchFamily="2" charset="2"/>
              <a:buChar char="ü"/>
            </a:pPr>
            <a:r>
              <a:rPr lang="en-US" sz="3200" dirty="0" smtClean="0"/>
              <a:t>Celebrate what you did well</a:t>
            </a:r>
          </a:p>
          <a:p>
            <a:pPr lvl="2">
              <a:buNone/>
            </a:pPr>
            <a:endParaRPr lang="en-US" sz="3200" dirty="0" smtClean="0"/>
          </a:p>
          <a:p>
            <a:pPr>
              <a:buNone/>
            </a:pPr>
            <a:endParaRPr lang="en-US" dirty="0" smtClean="0"/>
          </a:p>
          <a:p>
            <a:pPr>
              <a:buNone/>
            </a:pPr>
            <a:endParaRPr lang="en-US" dirty="0" smtClean="0"/>
          </a:p>
          <a:p>
            <a:pPr>
              <a:buNone/>
            </a:pPr>
            <a:endParaRPr lang="en-US" dirty="0" smtClean="0"/>
          </a:p>
        </p:txBody>
      </p:sp>
      <p:sp>
        <p:nvSpPr>
          <p:cNvPr id="2" name="Title 1"/>
          <p:cNvSpPr>
            <a:spLocks noGrp="1"/>
          </p:cNvSpPr>
          <p:nvPr>
            <p:ph type="title"/>
          </p:nvPr>
        </p:nvSpPr>
        <p:spPr>
          <a:xfrm>
            <a:off x="457200" y="152400"/>
            <a:ext cx="8229600" cy="919146"/>
          </a:xfrm>
        </p:spPr>
        <p:txBody>
          <a:bodyPr>
            <a:normAutofit/>
          </a:bodyPr>
          <a:lstStyle/>
          <a:p>
            <a:pPr algn="ctr"/>
            <a:r>
              <a:rPr lang="en-US" dirty="0" smtClean="0"/>
              <a:t>The Power of Reflection</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2420888"/>
            <a:ext cx="7408333" cy="3096344"/>
          </a:xfrm>
        </p:spPr>
        <p:txBody>
          <a:bodyPr>
            <a:normAutofit fontScale="92500" lnSpcReduction="20000"/>
          </a:bodyPr>
          <a:lstStyle/>
          <a:p>
            <a:r>
              <a:rPr lang="en-US" dirty="0" smtClean="0"/>
              <a:t>Introductions</a:t>
            </a:r>
          </a:p>
          <a:p>
            <a:r>
              <a:rPr lang="en-US" dirty="0" smtClean="0"/>
              <a:t>Defining leadership</a:t>
            </a:r>
          </a:p>
          <a:p>
            <a:r>
              <a:rPr lang="en-US" dirty="0" smtClean="0"/>
              <a:t>Leading Volunteers</a:t>
            </a:r>
          </a:p>
          <a:p>
            <a:r>
              <a:rPr lang="en-US" dirty="0" smtClean="0"/>
              <a:t>Characteristics of great leaders</a:t>
            </a:r>
          </a:p>
          <a:p>
            <a:r>
              <a:rPr lang="en-US" dirty="0" smtClean="0"/>
              <a:t>Personal leadership</a:t>
            </a:r>
          </a:p>
          <a:p>
            <a:r>
              <a:rPr lang="en-US" dirty="0" smtClean="0"/>
              <a:t>Creating your personal leadership approach</a:t>
            </a:r>
          </a:p>
          <a:p>
            <a:r>
              <a:rPr lang="en-US" dirty="0" smtClean="0"/>
              <a:t>Five Fears of Leadership</a:t>
            </a:r>
          </a:p>
          <a:p>
            <a:r>
              <a:rPr lang="en-US" dirty="0" smtClean="0"/>
              <a:t>Five Truths of Leadership</a:t>
            </a:r>
          </a:p>
          <a:p>
            <a:r>
              <a:rPr lang="en-US" dirty="0" smtClean="0"/>
              <a:t>Parting Thoughts</a:t>
            </a:r>
          </a:p>
          <a:p>
            <a:pPr>
              <a:buNone/>
            </a:pPr>
            <a:endParaRPr lang="en-US" dirty="0" smtClean="0"/>
          </a:p>
          <a:p>
            <a:endParaRPr lang="en-US" dirty="0"/>
          </a:p>
        </p:txBody>
      </p:sp>
      <p:sp>
        <p:nvSpPr>
          <p:cNvPr id="2" name="Title 1"/>
          <p:cNvSpPr>
            <a:spLocks noGrp="1"/>
          </p:cNvSpPr>
          <p:nvPr>
            <p:ph type="title"/>
          </p:nvPr>
        </p:nvSpPr>
        <p:spPr/>
        <p:txBody>
          <a:bodyPr/>
          <a:lstStyle/>
          <a:p>
            <a:pPr algn="ctr"/>
            <a:r>
              <a:rPr lang="en-US" dirty="0" smtClean="0"/>
              <a:t>Welcome and Agenda</a:t>
            </a:r>
            <a:endParaRPr lang="en-US" dirty="0"/>
          </a:p>
        </p:txBody>
      </p:sp>
      <p:sp>
        <p:nvSpPr>
          <p:cNvPr id="4" name="TextBox 3"/>
          <p:cNvSpPr txBox="1"/>
          <p:nvPr/>
        </p:nvSpPr>
        <p:spPr>
          <a:xfrm>
            <a:off x="3643306" y="6286520"/>
            <a:ext cx="1928826" cy="369332"/>
          </a:xfrm>
          <a:prstGeom prst="rect">
            <a:avLst/>
          </a:prstGeom>
          <a:noFill/>
        </p:spPr>
        <p:txBody>
          <a:bodyPr wrap="square" rtlCol="0">
            <a:spAutoFit/>
          </a:bodyPr>
          <a:lstStyle/>
          <a:p>
            <a:r>
              <a:rPr lang="en-US" dirty="0" smtClean="0">
                <a:solidFill>
                  <a:schemeClr val="accent5">
                    <a:lumMod val="40000"/>
                    <a:lumOff val="60000"/>
                  </a:schemeClr>
                </a:solidFill>
              </a:rPr>
              <a:t>©Copyright 2009</a:t>
            </a:r>
            <a:endParaRPr lang="en-US" dirty="0">
              <a:solidFill>
                <a:schemeClr val="accent5">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03648" y="908720"/>
            <a:ext cx="6213261" cy="871735"/>
          </a:xfrm>
        </p:spPr>
        <p:txBody>
          <a:bodyPr>
            <a:normAutofit/>
          </a:bodyPr>
          <a:lstStyle/>
          <a:p>
            <a:r>
              <a:rPr lang="en-US" sz="2400" dirty="0"/>
              <a:t>True Leaders Must </a:t>
            </a:r>
            <a:r>
              <a:rPr lang="en-US" sz="2400" dirty="0" smtClean="0"/>
              <a:t>Overcome</a:t>
            </a:r>
            <a:endParaRPr lang="en-US" sz="2400" dirty="0"/>
          </a:p>
        </p:txBody>
      </p:sp>
      <p:sp>
        <p:nvSpPr>
          <p:cNvPr id="4" name="TextBox 3"/>
          <p:cNvSpPr txBox="1"/>
          <p:nvPr/>
        </p:nvSpPr>
        <p:spPr>
          <a:xfrm>
            <a:off x="1763688" y="1772816"/>
            <a:ext cx="5616624" cy="1200329"/>
          </a:xfrm>
          <a:prstGeom prst="rect">
            <a:avLst/>
          </a:prstGeom>
          <a:noFill/>
        </p:spPr>
        <p:txBody>
          <a:bodyPr wrap="square" rtlCol="0">
            <a:spAutoFit/>
          </a:bodyPr>
          <a:lstStyle/>
          <a:p>
            <a:pPr algn="ctr"/>
            <a:r>
              <a:rPr lang="en-US" sz="7200" b="1" dirty="0" smtClean="0">
                <a:solidFill>
                  <a:srgbClr val="073E87"/>
                </a:solidFill>
              </a:rPr>
              <a:t>FIVE FEARS</a:t>
            </a:r>
            <a:endParaRPr lang="en-US" sz="7200" b="1" dirty="0">
              <a:solidFill>
                <a:srgbClr val="073E87"/>
              </a:solidFill>
            </a:endParaRPr>
          </a:p>
        </p:txBody>
      </p:sp>
    </p:spTree>
    <p:extLst>
      <p:ext uri="{BB962C8B-B14F-4D97-AF65-F5344CB8AC3E}">
        <p14:creationId xmlns:p14="http://schemas.microsoft.com/office/powerpoint/2010/main" xmlns="" val="3978711819"/>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852936"/>
            <a:ext cx="7467600" cy="1143000"/>
          </a:xfrm>
        </p:spPr>
        <p:txBody>
          <a:bodyPr/>
          <a:lstStyle/>
          <a:p>
            <a:r>
              <a:rPr lang="en-US" dirty="0" smtClean="0">
                <a:solidFill>
                  <a:srgbClr val="073E87"/>
                </a:solidFill>
              </a:rPr>
              <a:t>The Unknown</a:t>
            </a:r>
            <a:endParaRPr lang="en-US" b="1" dirty="0">
              <a:solidFill>
                <a:srgbClr val="073E87"/>
              </a:solidFill>
            </a:endParaRPr>
          </a:p>
        </p:txBody>
      </p:sp>
      <p:sp>
        <p:nvSpPr>
          <p:cNvPr id="3" name="Content Placeholder 2"/>
          <p:cNvSpPr>
            <a:spLocks noGrp="1"/>
          </p:cNvSpPr>
          <p:nvPr>
            <p:ph idx="1"/>
          </p:nvPr>
        </p:nvSpPr>
        <p:spPr>
          <a:xfrm>
            <a:off x="304800" y="3941338"/>
            <a:ext cx="8172827" cy="1819495"/>
          </a:xfrm>
        </p:spPr>
        <p:txBody>
          <a:bodyPr/>
          <a:lstStyle/>
          <a:p>
            <a:pPr marL="36576" indent="0">
              <a:buNone/>
            </a:pPr>
            <a:r>
              <a:rPr lang="en-US" dirty="0"/>
              <a:t>Turning the unknown into adventure will give you permission to succeed.</a:t>
            </a:r>
          </a:p>
        </p:txBody>
      </p:sp>
      <p:sp>
        <p:nvSpPr>
          <p:cNvPr id="6" name="Title 2"/>
          <p:cNvSpPr txBox="1">
            <a:spLocks/>
          </p:cNvSpPr>
          <p:nvPr/>
        </p:nvSpPr>
        <p:spPr>
          <a:xfrm>
            <a:off x="7696200" y="4953000"/>
            <a:ext cx="1295400" cy="1524000"/>
          </a:xfrm>
          <a:prstGeom prst="rect">
            <a:avLst/>
          </a:prstGeom>
        </p:spPr>
        <p:txBody>
          <a:bodyPr vert="horz" lIns="45720" rIns="45720" anchor="ctr">
            <a:noAutofit/>
          </a:bodyPr>
          <a:lstStyle>
            <a:lvl1pPr algn="l" rtl="0" eaLnBrk="1" latinLnBrk="0" hangingPunct="1">
              <a:spcBef>
                <a:spcPct val="0"/>
              </a:spcBef>
              <a:buNone/>
              <a:defRPr kumimoji="0" sz="4600" b="1" kern="1200">
                <a:solidFill>
                  <a:schemeClr val="tx1"/>
                </a:solidFill>
                <a:latin typeface="Myriad Pro"/>
                <a:ea typeface="+mj-ea"/>
                <a:cs typeface="Myriad Pro"/>
              </a:defRPr>
            </a:lvl1pPr>
          </a:lstStyle>
          <a:p>
            <a:pPr algn="r"/>
            <a:endParaRPr lang="en-US" sz="19900" cap="all" dirty="0">
              <a:ln w="9000" cmpd="sng">
                <a:solidFill>
                  <a:schemeClr val="accent4">
                    <a:shade val="50000"/>
                    <a:satMod val="120000"/>
                  </a:schemeClr>
                </a:solidFill>
                <a:prstDash val="solid"/>
              </a:ln>
              <a:solidFill>
                <a:srgbClr val="073E87"/>
              </a:solidFill>
              <a:effectLst>
                <a:reflection blurRad="12700" stA="28000" endPos="45000" dist="1000" dir="5400000" sy="-100000" algn="bl" rotWithShape="0"/>
              </a:effectLst>
              <a:latin typeface="Myriad Pro Black"/>
              <a:cs typeface="Myriad Pro Black"/>
            </a:endParaRPr>
          </a:p>
        </p:txBody>
      </p:sp>
      <p:sp>
        <p:nvSpPr>
          <p:cNvPr id="5" name="Title 2"/>
          <p:cNvSpPr txBox="1">
            <a:spLocks/>
          </p:cNvSpPr>
          <p:nvPr/>
        </p:nvSpPr>
        <p:spPr>
          <a:xfrm>
            <a:off x="7452320" y="4797152"/>
            <a:ext cx="1295400" cy="1524000"/>
          </a:xfrm>
          <a:prstGeom prst="rect">
            <a:avLst/>
          </a:prstGeom>
          <a:effectLst/>
        </p:spPr>
        <p:txBody>
          <a:bodyPr vert="horz" lIns="45720" rIns="45720" anchor="ctr">
            <a:noAutofit/>
          </a:bodyPr>
          <a:lstStyle>
            <a:lvl1pPr algn="l" rtl="0" eaLnBrk="1" latinLnBrk="0" hangingPunct="1">
              <a:spcBef>
                <a:spcPct val="0"/>
              </a:spcBef>
              <a:buNone/>
              <a:defRPr kumimoji="0" sz="4600" b="1" kern="1200">
                <a:solidFill>
                  <a:schemeClr val="tx1"/>
                </a:solidFill>
                <a:latin typeface="Myriad Pro"/>
                <a:ea typeface="+mj-ea"/>
                <a:cs typeface="Myriad Pro"/>
              </a:defRPr>
            </a:lvl1pPr>
          </a:lstStyle>
          <a:p>
            <a:pPr algn="r"/>
            <a:r>
              <a:rPr lang="en-US" sz="19900" dirty="0" smtClean="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rPr>
              <a:t>1</a:t>
            </a:r>
            <a:endParaRPr lang="en-US" sz="19900" dirty="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endParaRPr>
          </a:p>
        </p:txBody>
      </p:sp>
    </p:spTree>
    <p:extLst>
      <p:ext uri="{BB962C8B-B14F-4D97-AF65-F5344CB8AC3E}">
        <p14:creationId xmlns:p14="http://schemas.microsoft.com/office/powerpoint/2010/main" xmlns="" val="289019547"/>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56" y="2700638"/>
            <a:ext cx="7467600" cy="1143000"/>
          </a:xfrm>
        </p:spPr>
        <p:txBody>
          <a:bodyPr/>
          <a:lstStyle/>
          <a:p>
            <a:r>
              <a:rPr lang="en-US" dirty="0">
                <a:solidFill>
                  <a:srgbClr val="073E87"/>
                </a:solidFill>
              </a:rPr>
              <a:t>Abandonment</a:t>
            </a:r>
            <a:endParaRPr lang="en-US" b="1" dirty="0">
              <a:solidFill>
                <a:srgbClr val="073E87"/>
              </a:solidFill>
            </a:endParaRPr>
          </a:p>
        </p:txBody>
      </p:sp>
      <p:sp>
        <p:nvSpPr>
          <p:cNvPr id="3" name="Content Placeholder 2"/>
          <p:cNvSpPr>
            <a:spLocks noGrp="1"/>
          </p:cNvSpPr>
          <p:nvPr>
            <p:ph idx="1"/>
          </p:nvPr>
        </p:nvSpPr>
        <p:spPr>
          <a:xfrm>
            <a:off x="323528" y="3933056"/>
            <a:ext cx="8172827" cy="1819495"/>
          </a:xfrm>
        </p:spPr>
        <p:txBody>
          <a:bodyPr>
            <a:normAutofit/>
          </a:bodyPr>
          <a:lstStyle/>
          <a:p>
            <a:pPr marL="36576" indent="0">
              <a:buNone/>
            </a:pPr>
            <a:r>
              <a:rPr lang="en-US" dirty="0"/>
              <a:t>Humans are pack animals – it is natural to be afraid of being alone.</a:t>
            </a:r>
          </a:p>
        </p:txBody>
      </p:sp>
      <p:sp>
        <p:nvSpPr>
          <p:cNvPr id="5" name="Title 2"/>
          <p:cNvSpPr txBox="1">
            <a:spLocks/>
          </p:cNvSpPr>
          <p:nvPr/>
        </p:nvSpPr>
        <p:spPr>
          <a:xfrm>
            <a:off x="7452320" y="4797152"/>
            <a:ext cx="1295400" cy="1524000"/>
          </a:xfrm>
          <a:prstGeom prst="rect">
            <a:avLst/>
          </a:prstGeom>
          <a:effectLst/>
        </p:spPr>
        <p:txBody>
          <a:bodyPr vert="horz" lIns="45720" rIns="45720" anchor="ctr">
            <a:noAutofit/>
          </a:bodyPr>
          <a:lstStyle>
            <a:lvl1pPr algn="l" rtl="0" eaLnBrk="1" latinLnBrk="0" hangingPunct="1">
              <a:spcBef>
                <a:spcPct val="0"/>
              </a:spcBef>
              <a:buNone/>
              <a:defRPr kumimoji="0" sz="4600" b="1" kern="1200">
                <a:solidFill>
                  <a:schemeClr val="tx1"/>
                </a:solidFill>
                <a:latin typeface="Myriad Pro"/>
                <a:ea typeface="+mj-ea"/>
                <a:cs typeface="Myriad Pro"/>
              </a:defRPr>
            </a:lvl1pPr>
          </a:lstStyle>
          <a:p>
            <a:pPr algn="r"/>
            <a:r>
              <a:rPr lang="en-US" sz="19900" dirty="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rPr>
              <a:t>2</a:t>
            </a:r>
          </a:p>
        </p:txBody>
      </p:sp>
    </p:spTree>
    <p:extLst>
      <p:ext uri="{BB962C8B-B14F-4D97-AF65-F5344CB8AC3E}">
        <p14:creationId xmlns:p14="http://schemas.microsoft.com/office/powerpoint/2010/main" xmlns="" val="1212856343"/>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22376"/>
            <a:ext cx="7467600" cy="1143000"/>
          </a:xfrm>
        </p:spPr>
        <p:txBody>
          <a:bodyPr/>
          <a:lstStyle/>
          <a:p>
            <a:r>
              <a:rPr lang="en-US" dirty="0">
                <a:solidFill>
                  <a:srgbClr val="073E87"/>
                </a:solidFill>
              </a:rPr>
              <a:t>Failure</a:t>
            </a:r>
            <a:endParaRPr lang="en-US" b="1" dirty="0">
              <a:solidFill>
                <a:srgbClr val="073E87"/>
              </a:solidFill>
            </a:endParaRPr>
          </a:p>
        </p:txBody>
      </p:sp>
      <p:sp>
        <p:nvSpPr>
          <p:cNvPr id="3" name="Content Placeholder 2"/>
          <p:cNvSpPr>
            <a:spLocks noGrp="1"/>
          </p:cNvSpPr>
          <p:nvPr>
            <p:ph idx="1"/>
          </p:nvPr>
        </p:nvSpPr>
        <p:spPr>
          <a:xfrm>
            <a:off x="304800" y="3212976"/>
            <a:ext cx="8172827" cy="2811118"/>
          </a:xfrm>
        </p:spPr>
        <p:txBody>
          <a:bodyPr>
            <a:normAutofit/>
          </a:bodyPr>
          <a:lstStyle/>
          <a:p>
            <a:pPr marL="36576" indent="0">
              <a:buNone/>
            </a:pPr>
            <a:r>
              <a:rPr lang="en-US" dirty="0"/>
              <a:t>Is it Failure or Defeat?  Defeat is when life crumbles around you, and you </a:t>
            </a:r>
            <a:r>
              <a:rPr lang="en-US" b="1" dirty="0" smtClean="0"/>
              <a:t>stay</a:t>
            </a:r>
            <a:r>
              <a:rPr lang="en-US" dirty="0" smtClean="0"/>
              <a:t> in </a:t>
            </a:r>
            <a:r>
              <a:rPr lang="en-US" dirty="0"/>
              <a:t>it </a:t>
            </a:r>
            <a:r>
              <a:rPr lang="en-US" dirty="0" smtClean="0"/>
              <a:t>but do nothing to </a:t>
            </a:r>
            <a:r>
              <a:rPr lang="en-US" dirty="0"/>
              <a:t>climb </a:t>
            </a:r>
            <a:r>
              <a:rPr lang="en-US" dirty="0" smtClean="0"/>
              <a:t>out.</a:t>
            </a:r>
          </a:p>
          <a:p>
            <a:pPr marL="36576" indent="0">
              <a:buNone/>
            </a:pPr>
            <a:endParaRPr lang="en-US" sz="2400" dirty="0" smtClean="0"/>
          </a:p>
          <a:p>
            <a:pPr marL="36576" indent="0">
              <a:buNone/>
            </a:pPr>
            <a:r>
              <a:rPr lang="en-US" sz="2400" dirty="0" smtClean="0"/>
              <a:t>Get </a:t>
            </a:r>
            <a:r>
              <a:rPr lang="en-US" sz="2400" dirty="0"/>
              <a:t>knocked down one hundred times – get back up one hundred and one!</a:t>
            </a:r>
          </a:p>
        </p:txBody>
      </p:sp>
      <p:sp>
        <p:nvSpPr>
          <p:cNvPr id="5" name="Title 2"/>
          <p:cNvSpPr txBox="1">
            <a:spLocks/>
          </p:cNvSpPr>
          <p:nvPr/>
        </p:nvSpPr>
        <p:spPr>
          <a:xfrm>
            <a:off x="7452320" y="4797152"/>
            <a:ext cx="1295400" cy="1524000"/>
          </a:xfrm>
          <a:prstGeom prst="rect">
            <a:avLst/>
          </a:prstGeom>
          <a:effectLst/>
        </p:spPr>
        <p:txBody>
          <a:bodyPr vert="horz" lIns="45720" rIns="45720" anchor="ctr">
            <a:noAutofit/>
          </a:bodyPr>
          <a:lstStyle>
            <a:lvl1pPr algn="l" rtl="0" eaLnBrk="1" latinLnBrk="0" hangingPunct="1">
              <a:spcBef>
                <a:spcPct val="0"/>
              </a:spcBef>
              <a:buNone/>
              <a:defRPr kumimoji="0" sz="4600" b="1" kern="1200">
                <a:solidFill>
                  <a:schemeClr val="tx1"/>
                </a:solidFill>
                <a:latin typeface="Myriad Pro"/>
                <a:ea typeface="+mj-ea"/>
                <a:cs typeface="Myriad Pro"/>
              </a:defRPr>
            </a:lvl1pPr>
          </a:lstStyle>
          <a:p>
            <a:pPr algn="r"/>
            <a:r>
              <a:rPr lang="en-US" sz="19900" dirty="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rPr>
              <a:t>3</a:t>
            </a:r>
          </a:p>
        </p:txBody>
      </p:sp>
    </p:spTree>
    <p:extLst>
      <p:ext uri="{BB962C8B-B14F-4D97-AF65-F5344CB8AC3E}">
        <p14:creationId xmlns:p14="http://schemas.microsoft.com/office/powerpoint/2010/main" xmlns="" val="3944364983"/>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80928"/>
            <a:ext cx="7467600" cy="1143000"/>
          </a:xfrm>
        </p:spPr>
        <p:txBody>
          <a:bodyPr/>
          <a:lstStyle/>
          <a:p>
            <a:r>
              <a:rPr lang="en-US" dirty="0">
                <a:solidFill>
                  <a:srgbClr val="073E87"/>
                </a:solidFill>
              </a:rPr>
              <a:t>Rejection</a:t>
            </a:r>
            <a:endParaRPr lang="en-US" b="1" dirty="0">
              <a:solidFill>
                <a:srgbClr val="073E87"/>
              </a:solidFill>
            </a:endParaRPr>
          </a:p>
        </p:txBody>
      </p:sp>
      <p:sp>
        <p:nvSpPr>
          <p:cNvPr id="3" name="Content Placeholder 2"/>
          <p:cNvSpPr>
            <a:spLocks noGrp="1"/>
          </p:cNvSpPr>
          <p:nvPr>
            <p:ph idx="1"/>
          </p:nvPr>
        </p:nvSpPr>
        <p:spPr>
          <a:xfrm>
            <a:off x="304800" y="4085354"/>
            <a:ext cx="8172827" cy="1071838"/>
          </a:xfrm>
        </p:spPr>
        <p:txBody>
          <a:bodyPr>
            <a:normAutofit/>
          </a:bodyPr>
          <a:lstStyle/>
          <a:p>
            <a:pPr marL="36576" indent="0">
              <a:buNone/>
            </a:pPr>
            <a:r>
              <a:rPr lang="en-US" dirty="0"/>
              <a:t>What </a:t>
            </a:r>
            <a:r>
              <a:rPr lang="en-US" b="1" dirty="0" smtClean="0"/>
              <a:t>if </a:t>
            </a:r>
            <a:r>
              <a:rPr lang="en-US" dirty="0" smtClean="0"/>
              <a:t>they </a:t>
            </a:r>
            <a:r>
              <a:rPr lang="en-US" dirty="0"/>
              <a:t>say no? </a:t>
            </a:r>
            <a:br>
              <a:rPr lang="en-US" dirty="0"/>
            </a:br>
            <a:r>
              <a:rPr lang="en-US" dirty="0" smtClean="0"/>
              <a:t>What </a:t>
            </a:r>
            <a:r>
              <a:rPr lang="en-US" dirty="0"/>
              <a:t>is the worst that could happen?</a:t>
            </a:r>
          </a:p>
        </p:txBody>
      </p:sp>
      <p:sp>
        <p:nvSpPr>
          <p:cNvPr id="5" name="Title 2"/>
          <p:cNvSpPr txBox="1">
            <a:spLocks/>
          </p:cNvSpPr>
          <p:nvPr/>
        </p:nvSpPr>
        <p:spPr>
          <a:xfrm>
            <a:off x="7452320" y="4797152"/>
            <a:ext cx="1295400" cy="1524000"/>
          </a:xfrm>
          <a:prstGeom prst="rect">
            <a:avLst/>
          </a:prstGeom>
          <a:effectLst/>
        </p:spPr>
        <p:txBody>
          <a:bodyPr vert="horz" lIns="45720" rIns="45720" anchor="ctr">
            <a:noAutofit/>
          </a:bodyPr>
          <a:lstStyle>
            <a:lvl1pPr algn="l" rtl="0" eaLnBrk="1" latinLnBrk="0" hangingPunct="1">
              <a:spcBef>
                <a:spcPct val="0"/>
              </a:spcBef>
              <a:buNone/>
              <a:defRPr kumimoji="0" sz="4600" b="1" kern="1200">
                <a:solidFill>
                  <a:schemeClr val="tx1"/>
                </a:solidFill>
                <a:latin typeface="Myriad Pro"/>
                <a:ea typeface="+mj-ea"/>
                <a:cs typeface="Myriad Pro"/>
              </a:defRPr>
            </a:lvl1pPr>
          </a:lstStyle>
          <a:p>
            <a:pPr algn="r"/>
            <a:r>
              <a:rPr lang="en-US" sz="19900" dirty="0" smtClean="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rPr>
              <a:t>4</a:t>
            </a:r>
            <a:endParaRPr lang="en-US" sz="19900" dirty="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endParaRPr>
          </a:p>
        </p:txBody>
      </p:sp>
    </p:spTree>
    <p:extLst>
      <p:ext uri="{BB962C8B-B14F-4D97-AF65-F5344CB8AC3E}">
        <p14:creationId xmlns:p14="http://schemas.microsoft.com/office/powerpoint/2010/main" xmlns="" val="259112249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36912"/>
            <a:ext cx="7467600" cy="1143000"/>
          </a:xfrm>
        </p:spPr>
        <p:txBody>
          <a:bodyPr/>
          <a:lstStyle/>
          <a:p>
            <a:r>
              <a:rPr lang="en-US" dirty="0">
                <a:solidFill>
                  <a:srgbClr val="073E87"/>
                </a:solidFill>
              </a:rPr>
              <a:t>Success</a:t>
            </a:r>
            <a:endParaRPr lang="en-US" b="1" dirty="0">
              <a:solidFill>
                <a:srgbClr val="073E87"/>
              </a:solidFill>
            </a:endParaRPr>
          </a:p>
        </p:txBody>
      </p:sp>
      <p:sp>
        <p:nvSpPr>
          <p:cNvPr id="3" name="Content Placeholder 2"/>
          <p:cNvSpPr>
            <a:spLocks noGrp="1"/>
          </p:cNvSpPr>
          <p:nvPr>
            <p:ph idx="1"/>
          </p:nvPr>
        </p:nvSpPr>
        <p:spPr>
          <a:xfrm>
            <a:off x="281560" y="3915442"/>
            <a:ext cx="8172827" cy="2582518"/>
          </a:xfrm>
        </p:spPr>
        <p:txBody>
          <a:bodyPr>
            <a:normAutofit/>
          </a:bodyPr>
          <a:lstStyle/>
          <a:p>
            <a:pPr marL="36576" indent="0">
              <a:buNone/>
            </a:pPr>
            <a:r>
              <a:rPr lang="en-US" dirty="0"/>
              <a:t>Some people are </a:t>
            </a:r>
            <a:r>
              <a:rPr lang="en-US" b="1" dirty="0"/>
              <a:t>never</a:t>
            </a:r>
            <a:r>
              <a:rPr lang="en-US" dirty="0"/>
              <a:t> actually taught the definition of Success – and how to handle it when it comes our way</a:t>
            </a:r>
            <a:r>
              <a:rPr lang="en-US" dirty="0" smtClean="0"/>
              <a:t>.</a:t>
            </a:r>
            <a:endParaRPr lang="en-US" dirty="0"/>
          </a:p>
        </p:txBody>
      </p:sp>
      <p:sp>
        <p:nvSpPr>
          <p:cNvPr id="5" name="Title 2"/>
          <p:cNvSpPr txBox="1">
            <a:spLocks/>
          </p:cNvSpPr>
          <p:nvPr/>
        </p:nvSpPr>
        <p:spPr>
          <a:xfrm>
            <a:off x="7452320" y="4797152"/>
            <a:ext cx="1295400" cy="1524000"/>
          </a:xfrm>
          <a:prstGeom prst="rect">
            <a:avLst/>
          </a:prstGeom>
          <a:effectLst/>
        </p:spPr>
        <p:txBody>
          <a:bodyPr vert="horz" lIns="45720" rIns="45720" anchor="ctr">
            <a:noAutofit/>
          </a:bodyPr>
          <a:lstStyle>
            <a:lvl1pPr algn="l" rtl="0" eaLnBrk="1" latinLnBrk="0" hangingPunct="1">
              <a:spcBef>
                <a:spcPct val="0"/>
              </a:spcBef>
              <a:buNone/>
              <a:defRPr kumimoji="0" sz="4600" b="1" kern="1200">
                <a:solidFill>
                  <a:schemeClr val="tx1"/>
                </a:solidFill>
                <a:latin typeface="Myriad Pro"/>
                <a:ea typeface="+mj-ea"/>
                <a:cs typeface="Myriad Pro"/>
              </a:defRPr>
            </a:lvl1pPr>
          </a:lstStyle>
          <a:p>
            <a:pPr algn="r"/>
            <a:r>
              <a:rPr lang="en-US" sz="19900" dirty="0" smtClean="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rPr>
              <a:t>5</a:t>
            </a:r>
            <a:endParaRPr lang="en-US" sz="19900" dirty="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endParaRPr>
          </a:p>
        </p:txBody>
      </p:sp>
    </p:spTree>
    <p:extLst>
      <p:ext uri="{BB962C8B-B14F-4D97-AF65-F5344CB8AC3E}">
        <p14:creationId xmlns:p14="http://schemas.microsoft.com/office/powerpoint/2010/main" xmlns="" val="2944567585"/>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47" y="274638"/>
            <a:ext cx="8180282" cy="1143000"/>
          </a:xfrm>
        </p:spPr>
        <p:txBody>
          <a:bodyPr/>
          <a:lstStyle/>
          <a:p>
            <a:pPr algn="ctr"/>
            <a:r>
              <a:rPr lang="en-US" dirty="0" smtClean="0"/>
              <a:t>If not </a:t>
            </a:r>
            <a:r>
              <a:rPr lang="en-US" dirty="0"/>
              <a:t>Y</a:t>
            </a:r>
            <a:r>
              <a:rPr lang="en-US" dirty="0" smtClean="0"/>
              <a:t>ou? Then Who?</a:t>
            </a:r>
            <a:endParaRPr lang="en-US" dirty="0"/>
          </a:p>
        </p:txBody>
      </p:sp>
      <p:sp>
        <p:nvSpPr>
          <p:cNvPr id="3" name="Content Placeholder 2"/>
          <p:cNvSpPr>
            <a:spLocks noGrp="1"/>
          </p:cNvSpPr>
          <p:nvPr>
            <p:ph idx="1"/>
          </p:nvPr>
        </p:nvSpPr>
        <p:spPr/>
        <p:txBody>
          <a:bodyPr/>
          <a:lstStyle/>
          <a:p>
            <a:r>
              <a:rPr lang="en-US" dirty="0" smtClean="0"/>
              <a:t>Close your eyes…</a:t>
            </a:r>
          </a:p>
          <a:p>
            <a:pPr lvl="1"/>
            <a:r>
              <a:rPr lang="en-US" dirty="0" smtClean="0"/>
              <a:t>Imagine a world without the generosity of others:</a:t>
            </a:r>
          </a:p>
          <a:p>
            <a:pPr lvl="2"/>
            <a:r>
              <a:rPr lang="en-US" dirty="0" smtClean="0"/>
              <a:t>In 2011, Americans gave almost $300B to charitable organizations* (and that was what was big enough to claim!)</a:t>
            </a:r>
          </a:p>
          <a:p>
            <a:pPr lvl="2"/>
            <a:r>
              <a:rPr lang="en-US" dirty="0" smtClean="0"/>
              <a:t>It is estimated that Americans actually give closer to $450B per year</a:t>
            </a:r>
          </a:p>
          <a:p>
            <a:pPr lvl="2"/>
            <a:r>
              <a:rPr lang="en-US" dirty="0" smtClean="0"/>
              <a:t>Bill Gates is only worth $61B</a:t>
            </a:r>
          </a:p>
        </p:txBody>
      </p:sp>
      <p:sp>
        <p:nvSpPr>
          <p:cNvPr id="4" name="TextBox 3"/>
          <p:cNvSpPr txBox="1"/>
          <p:nvPr/>
        </p:nvSpPr>
        <p:spPr>
          <a:xfrm>
            <a:off x="1987776" y="6524417"/>
            <a:ext cx="4113592" cy="261610"/>
          </a:xfrm>
          <a:prstGeom prst="rect">
            <a:avLst/>
          </a:prstGeom>
          <a:noFill/>
        </p:spPr>
        <p:txBody>
          <a:bodyPr wrap="square" rtlCol="0">
            <a:spAutoFit/>
          </a:bodyPr>
          <a:lstStyle/>
          <a:p>
            <a:r>
              <a:rPr lang="en-US" sz="1100" dirty="0" smtClean="0">
                <a:solidFill>
                  <a:srgbClr val="073E87"/>
                </a:solidFill>
              </a:rPr>
              <a:t>Source:  </a:t>
            </a:r>
            <a:r>
              <a:rPr lang="en-US" sz="1100" dirty="0" err="1" smtClean="0">
                <a:solidFill>
                  <a:srgbClr val="073E87"/>
                </a:solidFill>
              </a:rPr>
              <a:t>NPS.Gov</a:t>
            </a:r>
            <a:endParaRPr lang="en-US" sz="1100" dirty="0">
              <a:solidFill>
                <a:srgbClr val="073E87"/>
              </a:solidFill>
            </a:endParaRPr>
          </a:p>
        </p:txBody>
      </p:sp>
    </p:spTree>
    <p:extLst>
      <p:ext uri="{BB962C8B-B14F-4D97-AF65-F5344CB8AC3E}">
        <p14:creationId xmlns:p14="http://schemas.microsoft.com/office/powerpoint/2010/main" xmlns="" val="129109532"/>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47" y="282880"/>
            <a:ext cx="8180282" cy="1143000"/>
          </a:xfrm>
        </p:spPr>
        <p:txBody>
          <a:bodyPr/>
          <a:lstStyle/>
          <a:p>
            <a:pPr algn="ctr"/>
            <a:r>
              <a:rPr lang="en-US" dirty="0" smtClean="0"/>
              <a:t>How the $300B is Given: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45421330"/>
              </p:ext>
            </p:extLst>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39552" y="5157192"/>
            <a:ext cx="7122462" cy="646331"/>
          </a:xfrm>
          <a:prstGeom prst="rect">
            <a:avLst/>
          </a:prstGeom>
          <a:noFill/>
        </p:spPr>
        <p:txBody>
          <a:bodyPr wrap="square" rtlCol="0">
            <a:spAutoFit/>
          </a:bodyPr>
          <a:lstStyle/>
          <a:p>
            <a:r>
              <a:rPr lang="en-US" dirty="0" smtClean="0">
                <a:solidFill>
                  <a:srgbClr val="073E87"/>
                </a:solidFill>
              </a:rPr>
              <a:t>Over the last 10 years, in a recession economy – that equates to $3T in giving</a:t>
            </a:r>
            <a:endParaRPr lang="en-US" dirty="0">
              <a:solidFill>
                <a:srgbClr val="073E87"/>
              </a:solidFill>
            </a:endParaRPr>
          </a:p>
        </p:txBody>
      </p:sp>
    </p:spTree>
    <p:extLst>
      <p:ext uri="{BB962C8B-B14F-4D97-AF65-F5344CB8AC3E}">
        <p14:creationId xmlns:p14="http://schemas.microsoft.com/office/powerpoint/2010/main" xmlns="" val="4207414416"/>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47" y="274638"/>
            <a:ext cx="8180282" cy="1143000"/>
          </a:xfrm>
        </p:spPr>
        <p:txBody>
          <a:bodyPr>
            <a:normAutofit/>
          </a:bodyPr>
          <a:lstStyle/>
          <a:p>
            <a:pPr algn="ctr"/>
            <a:r>
              <a:rPr lang="en-US" dirty="0" smtClean="0"/>
              <a:t>Time is Money, Right?</a:t>
            </a:r>
            <a:endParaRPr lang="en-US" dirty="0"/>
          </a:p>
        </p:txBody>
      </p:sp>
      <p:sp>
        <p:nvSpPr>
          <p:cNvPr id="3" name="Content Placeholder 2"/>
          <p:cNvSpPr>
            <a:spLocks noGrp="1"/>
          </p:cNvSpPr>
          <p:nvPr>
            <p:ph idx="1"/>
          </p:nvPr>
        </p:nvSpPr>
        <p:spPr>
          <a:xfrm>
            <a:off x="1691680" y="2420889"/>
            <a:ext cx="5904656" cy="3240360"/>
          </a:xfrm>
        </p:spPr>
        <p:txBody>
          <a:bodyPr>
            <a:normAutofit fontScale="92500" lnSpcReduction="10000"/>
          </a:bodyPr>
          <a:lstStyle/>
          <a:p>
            <a:r>
              <a:rPr lang="en-US" dirty="0" smtClean="0">
                <a:solidFill>
                  <a:srgbClr val="073E87"/>
                </a:solidFill>
              </a:rPr>
              <a:t>1 Second = $1</a:t>
            </a:r>
          </a:p>
          <a:p>
            <a:pPr lvl="1"/>
            <a:r>
              <a:rPr lang="en-US" dirty="0" smtClean="0">
                <a:solidFill>
                  <a:srgbClr val="073E87"/>
                </a:solidFill>
              </a:rPr>
              <a:t>$1M = 11 Days</a:t>
            </a:r>
          </a:p>
          <a:p>
            <a:pPr lvl="1"/>
            <a:r>
              <a:rPr lang="en-US" dirty="0" smtClean="0">
                <a:solidFill>
                  <a:srgbClr val="073E87"/>
                </a:solidFill>
              </a:rPr>
              <a:t>$1B = 95 Years</a:t>
            </a:r>
          </a:p>
          <a:p>
            <a:pPr lvl="1"/>
            <a:r>
              <a:rPr lang="en-US" dirty="0" smtClean="0">
                <a:solidFill>
                  <a:srgbClr val="073E87"/>
                </a:solidFill>
              </a:rPr>
              <a:t>$1T = 31,688 Years</a:t>
            </a:r>
          </a:p>
          <a:p>
            <a:pPr lvl="1"/>
            <a:endParaRPr lang="en-US" dirty="0">
              <a:solidFill>
                <a:srgbClr val="073E87"/>
              </a:solidFill>
            </a:endParaRPr>
          </a:p>
          <a:p>
            <a:pPr lvl="1"/>
            <a:r>
              <a:rPr lang="en-US" sz="3600" dirty="0" smtClean="0">
                <a:solidFill>
                  <a:srgbClr val="073E87"/>
                </a:solidFill>
              </a:rPr>
              <a:t>$3T = 95,064Years</a:t>
            </a:r>
          </a:p>
          <a:p>
            <a:pPr marL="448056" lvl="1" indent="0">
              <a:buNone/>
            </a:pPr>
            <a:endParaRPr lang="en-US" dirty="0" smtClean="0">
              <a:solidFill>
                <a:srgbClr val="073E87"/>
              </a:solidFill>
            </a:endParaRPr>
          </a:p>
          <a:p>
            <a:r>
              <a:rPr lang="en-US" dirty="0" smtClean="0">
                <a:solidFill>
                  <a:srgbClr val="073E87"/>
                </a:solidFill>
              </a:rPr>
              <a:t>That, my friends, is the scope of what we do.</a:t>
            </a:r>
          </a:p>
          <a:p>
            <a:endParaRPr lang="en-US" dirty="0" smtClean="0">
              <a:solidFill>
                <a:srgbClr val="073E87"/>
              </a:solidFill>
            </a:endParaRPr>
          </a:p>
          <a:p>
            <a:pPr lvl="2"/>
            <a:endParaRPr lang="en-US" dirty="0">
              <a:solidFill>
                <a:srgbClr val="073E87"/>
              </a:solidFill>
            </a:endParaRPr>
          </a:p>
        </p:txBody>
      </p:sp>
    </p:spTree>
    <p:extLst>
      <p:ext uri="{BB962C8B-B14F-4D97-AF65-F5344CB8AC3E}">
        <p14:creationId xmlns:p14="http://schemas.microsoft.com/office/powerpoint/2010/main" xmlns="" val="4212518192"/>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03648" y="908720"/>
            <a:ext cx="6213261" cy="871735"/>
          </a:xfrm>
        </p:spPr>
        <p:txBody>
          <a:bodyPr>
            <a:normAutofit/>
          </a:bodyPr>
          <a:lstStyle/>
          <a:p>
            <a:r>
              <a:rPr lang="en-US" sz="2400" dirty="0"/>
              <a:t>True Leaders Must </a:t>
            </a:r>
            <a:r>
              <a:rPr lang="en-US" sz="2400" dirty="0" smtClean="0"/>
              <a:t>Overcome</a:t>
            </a:r>
            <a:endParaRPr lang="en-US" sz="2400" dirty="0"/>
          </a:p>
        </p:txBody>
      </p:sp>
      <p:sp>
        <p:nvSpPr>
          <p:cNvPr id="4" name="TextBox 3"/>
          <p:cNvSpPr txBox="1"/>
          <p:nvPr/>
        </p:nvSpPr>
        <p:spPr>
          <a:xfrm>
            <a:off x="1763688" y="1772816"/>
            <a:ext cx="5616624" cy="1200329"/>
          </a:xfrm>
          <a:prstGeom prst="rect">
            <a:avLst/>
          </a:prstGeom>
          <a:noFill/>
        </p:spPr>
        <p:txBody>
          <a:bodyPr wrap="square" rtlCol="0">
            <a:spAutoFit/>
          </a:bodyPr>
          <a:lstStyle/>
          <a:p>
            <a:pPr algn="ctr"/>
            <a:r>
              <a:rPr lang="en-US" sz="7200" b="1" dirty="0" smtClean="0">
                <a:solidFill>
                  <a:srgbClr val="073E87"/>
                </a:solidFill>
              </a:rPr>
              <a:t>FIVE TRUTHS</a:t>
            </a:r>
            <a:endParaRPr lang="en-US" sz="7200" b="1" dirty="0">
              <a:solidFill>
                <a:srgbClr val="073E87"/>
              </a:solidFill>
            </a:endParaRPr>
          </a:p>
        </p:txBody>
      </p:sp>
    </p:spTree>
    <p:extLst>
      <p:ext uri="{BB962C8B-B14F-4D97-AF65-F5344CB8AC3E}">
        <p14:creationId xmlns:p14="http://schemas.microsoft.com/office/powerpoint/2010/main" xmlns="" val="2314993041"/>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2492896"/>
            <a:ext cx="7408333" cy="2697749"/>
          </a:xfrm>
        </p:spPr>
        <p:txBody>
          <a:bodyPr>
            <a:normAutofit lnSpcReduction="10000"/>
          </a:bodyPr>
          <a:lstStyle/>
          <a:p>
            <a:endParaRPr lang="en-US" dirty="0" smtClean="0"/>
          </a:p>
          <a:p>
            <a:pPr>
              <a:buNone/>
            </a:pPr>
            <a:r>
              <a:rPr lang="en-US" sz="4800" dirty="0" smtClean="0"/>
              <a:t>  Good leadership is difficult to define, but you know it when you see it.</a:t>
            </a:r>
          </a:p>
          <a:p>
            <a:endParaRPr lang="en-US" dirty="0"/>
          </a:p>
        </p:txBody>
      </p:sp>
      <p:sp>
        <p:nvSpPr>
          <p:cNvPr id="2" name="Title 1"/>
          <p:cNvSpPr>
            <a:spLocks noGrp="1"/>
          </p:cNvSpPr>
          <p:nvPr>
            <p:ph type="title"/>
          </p:nvPr>
        </p:nvSpPr>
        <p:spPr/>
        <p:txBody>
          <a:bodyPr/>
          <a:lstStyle/>
          <a:p>
            <a:pPr algn="ctr"/>
            <a:r>
              <a:rPr lang="en-US" dirty="0" smtClean="0"/>
              <a:t>What is Leadership?</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768" y="2438400"/>
            <a:ext cx="7467600" cy="1143000"/>
          </a:xfrm>
        </p:spPr>
        <p:txBody>
          <a:bodyPr/>
          <a:lstStyle/>
          <a:p>
            <a:r>
              <a:rPr lang="en-US" b="1" dirty="0" smtClean="0">
                <a:solidFill>
                  <a:srgbClr val="073E87"/>
                </a:solidFill>
              </a:rPr>
              <a:t>Respect</a:t>
            </a:r>
            <a:endParaRPr lang="en-US" b="1" dirty="0">
              <a:solidFill>
                <a:srgbClr val="073E87"/>
              </a:solidFill>
            </a:endParaRPr>
          </a:p>
        </p:txBody>
      </p:sp>
      <p:sp>
        <p:nvSpPr>
          <p:cNvPr id="3" name="Content Placeholder 2"/>
          <p:cNvSpPr>
            <a:spLocks noGrp="1"/>
          </p:cNvSpPr>
          <p:nvPr>
            <p:ph idx="1"/>
          </p:nvPr>
        </p:nvSpPr>
        <p:spPr>
          <a:xfrm>
            <a:off x="323528" y="3573016"/>
            <a:ext cx="8172827" cy="1819495"/>
          </a:xfrm>
        </p:spPr>
        <p:txBody>
          <a:bodyPr>
            <a:normAutofit/>
          </a:bodyPr>
          <a:lstStyle/>
          <a:p>
            <a:pPr marL="36576" indent="0">
              <a:buNone/>
            </a:pPr>
            <a:r>
              <a:rPr lang="en-US" dirty="0"/>
              <a:t>The result of people </a:t>
            </a:r>
            <a:r>
              <a:rPr lang="en-US" b="1" dirty="0"/>
              <a:t>trusting</a:t>
            </a:r>
            <a:r>
              <a:rPr lang="en-US" dirty="0"/>
              <a:t> </a:t>
            </a:r>
            <a:r>
              <a:rPr lang="en-US" dirty="0" smtClean="0"/>
              <a:t>you, </a:t>
            </a:r>
            <a:r>
              <a:rPr lang="en-US" dirty="0"/>
              <a:t>and </a:t>
            </a:r>
            <a:r>
              <a:rPr lang="en-US" b="1" dirty="0"/>
              <a:t>wanting</a:t>
            </a:r>
            <a:r>
              <a:rPr lang="en-US" dirty="0"/>
              <a:t> you to share their journey with </a:t>
            </a:r>
            <a:r>
              <a:rPr lang="en-US" dirty="0" smtClean="0"/>
              <a:t>them.</a:t>
            </a:r>
            <a:r>
              <a:rPr lang="en-US" dirty="0"/>
              <a:t> </a:t>
            </a:r>
            <a:endParaRPr lang="en-US" dirty="0" smtClean="0"/>
          </a:p>
          <a:p>
            <a:pPr marL="36576" indent="0">
              <a:buNone/>
            </a:pPr>
            <a:r>
              <a:rPr lang="en-US" dirty="0"/>
              <a:t>	</a:t>
            </a:r>
            <a:r>
              <a:rPr lang="en-US" dirty="0" smtClean="0"/>
              <a:t>Nothing better than sharing the same crusade.</a:t>
            </a:r>
            <a:endParaRPr lang="en-US" dirty="0"/>
          </a:p>
        </p:txBody>
      </p:sp>
      <p:sp>
        <p:nvSpPr>
          <p:cNvPr id="5" name="Title 2"/>
          <p:cNvSpPr txBox="1">
            <a:spLocks/>
          </p:cNvSpPr>
          <p:nvPr/>
        </p:nvSpPr>
        <p:spPr>
          <a:xfrm>
            <a:off x="7452320" y="4797152"/>
            <a:ext cx="1295400" cy="1524000"/>
          </a:xfrm>
          <a:prstGeom prst="rect">
            <a:avLst/>
          </a:prstGeom>
          <a:effectLst/>
        </p:spPr>
        <p:txBody>
          <a:bodyPr vert="horz" lIns="45720" rIns="45720" anchor="ctr">
            <a:noAutofit/>
          </a:bodyPr>
          <a:lstStyle>
            <a:lvl1pPr algn="l" rtl="0" eaLnBrk="1" latinLnBrk="0" hangingPunct="1">
              <a:spcBef>
                <a:spcPct val="0"/>
              </a:spcBef>
              <a:buNone/>
              <a:defRPr kumimoji="0" sz="4600" b="1" kern="1200">
                <a:solidFill>
                  <a:schemeClr val="tx1"/>
                </a:solidFill>
                <a:latin typeface="Myriad Pro"/>
                <a:ea typeface="+mj-ea"/>
                <a:cs typeface="Myriad Pro"/>
              </a:defRPr>
            </a:lvl1pPr>
          </a:lstStyle>
          <a:p>
            <a:pPr algn="r"/>
            <a:r>
              <a:rPr lang="en-US" sz="19900" dirty="0" smtClean="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rPr>
              <a:t>1</a:t>
            </a:r>
            <a:endParaRPr lang="en-US" sz="19900" dirty="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endParaRPr>
          </a:p>
        </p:txBody>
      </p:sp>
    </p:spTree>
    <p:extLst>
      <p:ext uri="{BB962C8B-B14F-4D97-AF65-F5344CB8AC3E}">
        <p14:creationId xmlns:p14="http://schemas.microsoft.com/office/powerpoint/2010/main" xmlns="" val="2088438750"/>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768" y="2286000"/>
            <a:ext cx="7467600" cy="1143000"/>
          </a:xfrm>
        </p:spPr>
        <p:txBody>
          <a:bodyPr/>
          <a:lstStyle/>
          <a:p>
            <a:r>
              <a:rPr lang="en-US" dirty="0">
                <a:solidFill>
                  <a:srgbClr val="073E87"/>
                </a:solidFill>
              </a:rPr>
              <a:t>Reputation</a:t>
            </a:r>
            <a:endParaRPr lang="en-US" b="1" dirty="0">
              <a:solidFill>
                <a:srgbClr val="073E87"/>
              </a:solidFill>
            </a:endParaRPr>
          </a:p>
        </p:txBody>
      </p:sp>
      <p:sp>
        <p:nvSpPr>
          <p:cNvPr id="3" name="Content Placeholder 2"/>
          <p:cNvSpPr>
            <a:spLocks noGrp="1"/>
          </p:cNvSpPr>
          <p:nvPr>
            <p:ph idx="1"/>
          </p:nvPr>
        </p:nvSpPr>
        <p:spPr>
          <a:xfrm>
            <a:off x="304800" y="3437282"/>
            <a:ext cx="8172827" cy="1819495"/>
          </a:xfrm>
        </p:spPr>
        <p:txBody>
          <a:bodyPr>
            <a:normAutofit/>
          </a:bodyPr>
          <a:lstStyle/>
          <a:p>
            <a:pPr marL="36576" indent="0">
              <a:buNone/>
            </a:pPr>
            <a:r>
              <a:rPr lang="en-US" dirty="0"/>
              <a:t>Is not created </a:t>
            </a:r>
            <a:r>
              <a:rPr lang="en-US" b="1" dirty="0" smtClean="0"/>
              <a:t>during</a:t>
            </a:r>
            <a:r>
              <a:rPr lang="en-US" dirty="0" smtClean="0"/>
              <a:t> a relationship. It is </a:t>
            </a:r>
            <a:r>
              <a:rPr lang="en-US" dirty="0"/>
              <a:t>created after.  It is the feeling that we leave people with </a:t>
            </a:r>
            <a:r>
              <a:rPr lang="en-US" b="1" dirty="0" smtClean="0"/>
              <a:t>after</a:t>
            </a:r>
            <a:r>
              <a:rPr lang="en-US" dirty="0" smtClean="0"/>
              <a:t> they </a:t>
            </a:r>
            <a:r>
              <a:rPr lang="en-US" dirty="0"/>
              <a:t>are directly involved with us</a:t>
            </a:r>
            <a:r>
              <a:rPr lang="en-US" dirty="0" smtClean="0"/>
              <a:t>.</a:t>
            </a:r>
          </a:p>
          <a:p>
            <a:pPr marL="36576" indent="0">
              <a:buNone/>
            </a:pPr>
            <a:r>
              <a:rPr lang="en-US" dirty="0"/>
              <a:t>	</a:t>
            </a:r>
            <a:r>
              <a:rPr lang="en-US" dirty="0" smtClean="0"/>
              <a:t>Community service builds perception and 	awareness.</a:t>
            </a:r>
            <a:endParaRPr lang="en-US" dirty="0"/>
          </a:p>
        </p:txBody>
      </p:sp>
      <p:sp>
        <p:nvSpPr>
          <p:cNvPr id="5" name="Title 2"/>
          <p:cNvSpPr txBox="1">
            <a:spLocks/>
          </p:cNvSpPr>
          <p:nvPr/>
        </p:nvSpPr>
        <p:spPr>
          <a:xfrm>
            <a:off x="7452320" y="4797152"/>
            <a:ext cx="1295400" cy="1524000"/>
          </a:xfrm>
          <a:prstGeom prst="rect">
            <a:avLst/>
          </a:prstGeom>
          <a:effectLst/>
        </p:spPr>
        <p:txBody>
          <a:bodyPr vert="horz" lIns="45720" rIns="45720" anchor="ctr">
            <a:noAutofit/>
          </a:bodyPr>
          <a:lstStyle>
            <a:lvl1pPr algn="l" rtl="0" eaLnBrk="1" latinLnBrk="0" hangingPunct="1">
              <a:spcBef>
                <a:spcPct val="0"/>
              </a:spcBef>
              <a:buNone/>
              <a:defRPr kumimoji="0" sz="4600" b="1" kern="1200">
                <a:solidFill>
                  <a:schemeClr val="tx1"/>
                </a:solidFill>
                <a:latin typeface="Myriad Pro"/>
                <a:ea typeface="+mj-ea"/>
                <a:cs typeface="Myriad Pro"/>
              </a:defRPr>
            </a:lvl1pPr>
          </a:lstStyle>
          <a:p>
            <a:pPr algn="r"/>
            <a:r>
              <a:rPr lang="en-US" sz="19900" dirty="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rPr>
              <a:t>2</a:t>
            </a:r>
          </a:p>
        </p:txBody>
      </p:sp>
    </p:spTree>
    <p:extLst>
      <p:ext uri="{BB962C8B-B14F-4D97-AF65-F5344CB8AC3E}">
        <p14:creationId xmlns:p14="http://schemas.microsoft.com/office/powerpoint/2010/main" xmlns="" val="424975103"/>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204864"/>
            <a:ext cx="7467600" cy="1143000"/>
          </a:xfrm>
        </p:spPr>
        <p:txBody>
          <a:bodyPr/>
          <a:lstStyle/>
          <a:p>
            <a:r>
              <a:rPr lang="en-US" dirty="0">
                <a:solidFill>
                  <a:schemeClr val="tx2"/>
                </a:solidFill>
              </a:rPr>
              <a:t>Integrity</a:t>
            </a:r>
            <a:endParaRPr lang="en-US" b="1" dirty="0">
              <a:solidFill>
                <a:schemeClr val="tx2"/>
              </a:solidFill>
            </a:endParaRPr>
          </a:p>
        </p:txBody>
      </p:sp>
      <p:sp>
        <p:nvSpPr>
          <p:cNvPr id="3" name="Content Placeholder 2"/>
          <p:cNvSpPr>
            <a:spLocks noGrp="1"/>
          </p:cNvSpPr>
          <p:nvPr>
            <p:ph idx="1"/>
          </p:nvPr>
        </p:nvSpPr>
        <p:spPr>
          <a:xfrm>
            <a:off x="323528" y="3284984"/>
            <a:ext cx="8172827" cy="2582518"/>
          </a:xfrm>
        </p:spPr>
        <p:txBody>
          <a:bodyPr>
            <a:normAutofit/>
          </a:bodyPr>
          <a:lstStyle/>
          <a:p>
            <a:pPr marL="36576" indent="0">
              <a:buNone/>
            </a:pPr>
            <a:r>
              <a:rPr lang="en-US" dirty="0"/>
              <a:t>The result of respect and reputation coming together to create the belief that  I can trust </a:t>
            </a:r>
            <a:r>
              <a:rPr lang="en-US" b="1" dirty="0"/>
              <a:t>who you are </a:t>
            </a:r>
            <a:r>
              <a:rPr lang="en-US" dirty="0"/>
              <a:t>and can count on you to do </a:t>
            </a:r>
            <a:r>
              <a:rPr lang="en-US" b="1" dirty="0"/>
              <a:t>what you say </a:t>
            </a:r>
            <a:r>
              <a:rPr lang="en-US" dirty="0"/>
              <a:t>you will </a:t>
            </a:r>
            <a:r>
              <a:rPr lang="en-US" dirty="0" smtClean="0"/>
              <a:t>do.</a:t>
            </a:r>
            <a:endParaRPr lang="en-US" sz="2600" dirty="0"/>
          </a:p>
        </p:txBody>
      </p:sp>
      <p:sp>
        <p:nvSpPr>
          <p:cNvPr id="5" name="Title 2"/>
          <p:cNvSpPr txBox="1">
            <a:spLocks/>
          </p:cNvSpPr>
          <p:nvPr/>
        </p:nvSpPr>
        <p:spPr>
          <a:xfrm>
            <a:off x="7452320" y="4797152"/>
            <a:ext cx="1295400" cy="1524000"/>
          </a:xfrm>
          <a:prstGeom prst="rect">
            <a:avLst/>
          </a:prstGeom>
          <a:effectLst/>
        </p:spPr>
        <p:txBody>
          <a:bodyPr vert="horz" lIns="45720" rIns="45720" anchor="ctr">
            <a:noAutofit/>
          </a:bodyPr>
          <a:lstStyle>
            <a:lvl1pPr algn="l" rtl="0" eaLnBrk="1" latinLnBrk="0" hangingPunct="1">
              <a:spcBef>
                <a:spcPct val="0"/>
              </a:spcBef>
              <a:buNone/>
              <a:defRPr kumimoji="0" sz="4600" b="1" kern="1200">
                <a:solidFill>
                  <a:schemeClr val="tx1"/>
                </a:solidFill>
                <a:latin typeface="Myriad Pro"/>
                <a:ea typeface="+mj-ea"/>
                <a:cs typeface="Myriad Pro"/>
              </a:defRPr>
            </a:lvl1pPr>
          </a:lstStyle>
          <a:p>
            <a:pPr algn="r"/>
            <a:r>
              <a:rPr lang="en-US" sz="19900" dirty="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rPr>
              <a:t>3</a:t>
            </a:r>
          </a:p>
        </p:txBody>
      </p:sp>
    </p:spTree>
    <p:extLst>
      <p:ext uri="{BB962C8B-B14F-4D97-AF65-F5344CB8AC3E}">
        <p14:creationId xmlns:p14="http://schemas.microsoft.com/office/powerpoint/2010/main" xmlns="" val="4030043791"/>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276872"/>
            <a:ext cx="7467600" cy="1143000"/>
          </a:xfrm>
        </p:spPr>
        <p:txBody>
          <a:bodyPr/>
          <a:lstStyle/>
          <a:p>
            <a:r>
              <a:rPr lang="en-US" dirty="0" smtClean="0">
                <a:solidFill>
                  <a:srgbClr val="073E87"/>
                </a:solidFill>
              </a:rPr>
              <a:t>Accountability</a:t>
            </a:r>
            <a:endParaRPr lang="en-US" b="1" dirty="0">
              <a:solidFill>
                <a:srgbClr val="073E87"/>
              </a:solidFill>
            </a:endParaRPr>
          </a:p>
        </p:txBody>
      </p:sp>
      <p:sp>
        <p:nvSpPr>
          <p:cNvPr id="3" name="Content Placeholder 2"/>
          <p:cNvSpPr>
            <a:spLocks noGrp="1"/>
          </p:cNvSpPr>
          <p:nvPr>
            <p:ph idx="1"/>
          </p:nvPr>
        </p:nvSpPr>
        <p:spPr>
          <a:xfrm>
            <a:off x="304800" y="3437282"/>
            <a:ext cx="8172827" cy="2582518"/>
          </a:xfrm>
        </p:spPr>
        <p:txBody>
          <a:bodyPr>
            <a:normAutofit/>
          </a:bodyPr>
          <a:lstStyle/>
          <a:p>
            <a:pPr marL="36576" indent="0">
              <a:buNone/>
            </a:pPr>
            <a:r>
              <a:rPr lang="en-US" dirty="0"/>
              <a:t>A person who has accepted the responsibility to lead, </a:t>
            </a:r>
            <a:r>
              <a:rPr lang="en-US" dirty="0" smtClean="0"/>
              <a:t>must </a:t>
            </a:r>
            <a:r>
              <a:rPr lang="en-US" dirty="0"/>
              <a:t>do it with a </a:t>
            </a:r>
            <a:r>
              <a:rPr lang="en-US" b="1" dirty="0" smtClean="0"/>
              <a:t>passion to </a:t>
            </a:r>
            <a:r>
              <a:rPr lang="en-US" b="1" dirty="0"/>
              <a:t>improve </a:t>
            </a:r>
            <a:r>
              <a:rPr lang="en-US" dirty="0"/>
              <a:t>the </a:t>
            </a:r>
            <a:r>
              <a:rPr lang="en-US" dirty="0" smtClean="0"/>
              <a:t>organization and </a:t>
            </a:r>
            <a:r>
              <a:rPr lang="en-US" dirty="0"/>
              <a:t>not </a:t>
            </a:r>
            <a:r>
              <a:rPr lang="en-US" dirty="0" smtClean="0"/>
              <a:t>a fear </a:t>
            </a:r>
            <a:r>
              <a:rPr lang="en-US" dirty="0"/>
              <a:t>of being </a:t>
            </a:r>
            <a:r>
              <a:rPr lang="en-US" dirty="0" smtClean="0"/>
              <a:t>disliked.  A </a:t>
            </a:r>
            <a:r>
              <a:rPr lang="en-US" dirty="0"/>
              <a:t>leader </a:t>
            </a:r>
            <a:r>
              <a:rPr lang="en-US" b="1" dirty="0"/>
              <a:t>fully</a:t>
            </a:r>
            <a:r>
              <a:rPr lang="en-US" dirty="0"/>
              <a:t> accepts accountability.</a:t>
            </a:r>
          </a:p>
        </p:txBody>
      </p:sp>
      <p:sp>
        <p:nvSpPr>
          <p:cNvPr id="5" name="Title 2"/>
          <p:cNvSpPr txBox="1">
            <a:spLocks/>
          </p:cNvSpPr>
          <p:nvPr/>
        </p:nvSpPr>
        <p:spPr>
          <a:xfrm>
            <a:off x="7452320" y="4797152"/>
            <a:ext cx="1295400" cy="1524000"/>
          </a:xfrm>
          <a:prstGeom prst="rect">
            <a:avLst/>
          </a:prstGeom>
          <a:effectLst/>
        </p:spPr>
        <p:txBody>
          <a:bodyPr vert="horz" lIns="45720" rIns="45720" anchor="ctr">
            <a:noAutofit/>
          </a:bodyPr>
          <a:lstStyle>
            <a:lvl1pPr algn="l" rtl="0" eaLnBrk="1" latinLnBrk="0" hangingPunct="1">
              <a:spcBef>
                <a:spcPct val="0"/>
              </a:spcBef>
              <a:buNone/>
              <a:defRPr kumimoji="0" sz="4600" b="1" kern="1200">
                <a:solidFill>
                  <a:schemeClr val="tx1"/>
                </a:solidFill>
                <a:latin typeface="Myriad Pro"/>
                <a:ea typeface="+mj-ea"/>
                <a:cs typeface="Myriad Pro"/>
              </a:defRPr>
            </a:lvl1pPr>
          </a:lstStyle>
          <a:p>
            <a:pPr algn="r"/>
            <a:r>
              <a:rPr lang="en-US" sz="19900" dirty="0" smtClean="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rPr>
              <a:t>4</a:t>
            </a:r>
            <a:endParaRPr lang="en-US" sz="19900" dirty="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endParaRPr>
          </a:p>
        </p:txBody>
      </p:sp>
    </p:spTree>
    <p:extLst>
      <p:ext uri="{BB962C8B-B14F-4D97-AF65-F5344CB8AC3E}">
        <p14:creationId xmlns:p14="http://schemas.microsoft.com/office/powerpoint/2010/main" xmlns="" val="3028291929"/>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768" y="2438400"/>
            <a:ext cx="7467600" cy="1143000"/>
          </a:xfrm>
        </p:spPr>
        <p:txBody>
          <a:bodyPr/>
          <a:lstStyle/>
          <a:p>
            <a:r>
              <a:rPr lang="en-US" dirty="0">
                <a:solidFill>
                  <a:srgbClr val="073E87"/>
                </a:solidFill>
              </a:rPr>
              <a:t>Change</a:t>
            </a:r>
            <a:endParaRPr lang="en-US" b="1" dirty="0">
              <a:solidFill>
                <a:srgbClr val="073E87"/>
              </a:solidFill>
            </a:endParaRPr>
          </a:p>
        </p:txBody>
      </p:sp>
      <p:sp>
        <p:nvSpPr>
          <p:cNvPr id="3" name="Content Placeholder 2"/>
          <p:cNvSpPr>
            <a:spLocks noGrp="1"/>
          </p:cNvSpPr>
          <p:nvPr>
            <p:ph idx="1"/>
          </p:nvPr>
        </p:nvSpPr>
        <p:spPr>
          <a:xfrm>
            <a:off x="304800" y="3437282"/>
            <a:ext cx="8172827" cy="2582518"/>
          </a:xfrm>
        </p:spPr>
        <p:txBody>
          <a:bodyPr>
            <a:normAutofit/>
          </a:bodyPr>
          <a:lstStyle/>
          <a:p>
            <a:pPr marL="36576" indent="0">
              <a:buNone/>
            </a:pPr>
            <a:r>
              <a:rPr lang="en-US" dirty="0" smtClean="0"/>
              <a:t>Respect the </a:t>
            </a:r>
            <a:r>
              <a:rPr lang="en-US" dirty="0"/>
              <a:t>tradition of yesterday, </a:t>
            </a:r>
            <a:r>
              <a:rPr lang="en-US" dirty="0" smtClean="0"/>
              <a:t>but do not be held </a:t>
            </a:r>
            <a:r>
              <a:rPr lang="en-US" dirty="0"/>
              <a:t>hostage by those </a:t>
            </a:r>
            <a:r>
              <a:rPr lang="en-US" dirty="0" smtClean="0"/>
              <a:t>traditions.  You must move forward in </a:t>
            </a:r>
            <a:r>
              <a:rPr lang="en-US" dirty="0"/>
              <a:t>the spirit of improvement.  </a:t>
            </a:r>
          </a:p>
        </p:txBody>
      </p:sp>
      <p:sp>
        <p:nvSpPr>
          <p:cNvPr id="5" name="Title 2"/>
          <p:cNvSpPr txBox="1">
            <a:spLocks/>
          </p:cNvSpPr>
          <p:nvPr/>
        </p:nvSpPr>
        <p:spPr>
          <a:xfrm>
            <a:off x="7452320" y="4797152"/>
            <a:ext cx="1295400" cy="1524000"/>
          </a:xfrm>
          <a:prstGeom prst="rect">
            <a:avLst/>
          </a:prstGeom>
          <a:effectLst/>
        </p:spPr>
        <p:txBody>
          <a:bodyPr vert="horz" lIns="45720" rIns="45720" anchor="ctr">
            <a:noAutofit/>
          </a:bodyPr>
          <a:lstStyle>
            <a:lvl1pPr algn="l" rtl="0" eaLnBrk="1" latinLnBrk="0" hangingPunct="1">
              <a:spcBef>
                <a:spcPct val="0"/>
              </a:spcBef>
              <a:buNone/>
              <a:defRPr kumimoji="0" sz="4600" b="1" kern="1200">
                <a:solidFill>
                  <a:schemeClr val="tx1"/>
                </a:solidFill>
                <a:latin typeface="Myriad Pro"/>
                <a:ea typeface="+mj-ea"/>
                <a:cs typeface="Myriad Pro"/>
              </a:defRPr>
            </a:lvl1pPr>
          </a:lstStyle>
          <a:p>
            <a:pPr algn="r"/>
            <a:r>
              <a:rPr lang="en-US" sz="19900" dirty="0" smtClean="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rPr>
              <a:t>5</a:t>
            </a:r>
            <a:endParaRPr lang="en-US" sz="19900" dirty="0">
              <a:ln w="12700">
                <a:solidFill>
                  <a:schemeClr val="tx2">
                    <a:satMod val="155000"/>
                  </a:schemeClr>
                </a:solidFill>
                <a:prstDash val="solid"/>
              </a:ln>
              <a:solidFill>
                <a:srgbClr val="073E87"/>
              </a:solidFill>
              <a:effectLst>
                <a:outerShdw blurRad="41275" dist="20320" dir="1800000" algn="tl" rotWithShape="0">
                  <a:srgbClr val="000000">
                    <a:alpha val="40000"/>
                  </a:srgbClr>
                </a:outerShdw>
              </a:effectLst>
              <a:latin typeface="Myriad Pro Black"/>
              <a:cs typeface="Myriad Pro Black"/>
            </a:endParaRPr>
          </a:p>
        </p:txBody>
      </p:sp>
    </p:spTree>
    <p:extLst>
      <p:ext uri="{BB962C8B-B14F-4D97-AF65-F5344CB8AC3E}">
        <p14:creationId xmlns:p14="http://schemas.microsoft.com/office/powerpoint/2010/main" xmlns="" val="757632376"/>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Parting Thoughts:</a:t>
            </a:r>
            <a:endParaRPr lang="en-US" dirty="0"/>
          </a:p>
        </p:txBody>
      </p:sp>
      <p:sp>
        <p:nvSpPr>
          <p:cNvPr id="3" name="Content Placeholder 2"/>
          <p:cNvSpPr>
            <a:spLocks noGrp="1"/>
          </p:cNvSpPr>
          <p:nvPr>
            <p:ph idx="1"/>
          </p:nvPr>
        </p:nvSpPr>
        <p:spPr>
          <a:xfrm>
            <a:off x="467544" y="2204864"/>
            <a:ext cx="8180282" cy="3600400"/>
          </a:xfrm>
        </p:spPr>
        <p:txBody>
          <a:bodyPr>
            <a:normAutofit fontScale="92500" lnSpcReduction="20000"/>
          </a:bodyPr>
          <a:lstStyle/>
          <a:p>
            <a:r>
              <a:rPr lang="en-US" sz="2400" dirty="0" smtClean="0"/>
              <a:t>Accept volunteers for WHO they are.</a:t>
            </a:r>
          </a:p>
          <a:p>
            <a:r>
              <a:rPr lang="en-US" sz="2400" dirty="0" smtClean="0"/>
              <a:t>Recognize what people want to do – and follow through.</a:t>
            </a:r>
          </a:p>
          <a:p>
            <a:r>
              <a:rPr lang="en-US" sz="2400" dirty="0" smtClean="0"/>
              <a:t>ASK – then ACT.</a:t>
            </a:r>
          </a:p>
          <a:p>
            <a:r>
              <a:rPr lang="en-US" sz="2400" dirty="0" smtClean="0"/>
              <a:t>Lead by example.</a:t>
            </a:r>
          </a:p>
          <a:p>
            <a:r>
              <a:rPr lang="en-US" sz="2400" dirty="0" smtClean="0"/>
              <a:t>Be accountable (dashboard, strategy).</a:t>
            </a:r>
          </a:p>
          <a:p>
            <a:r>
              <a:rPr lang="en-US" sz="2400" dirty="0" smtClean="0"/>
              <a:t>Maintain the Four Way Test.</a:t>
            </a:r>
          </a:p>
          <a:p>
            <a:r>
              <a:rPr lang="en-US" sz="2400" dirty="0" smtClean="0"/>
              <a:t>Maintain integrity.</a:t>
            </a:r>
          </a:p>
          <a:p>
            <a:r>
              <a:rPr lang="en-US" sz="2400" dirty="0" smtClean="0"/>
              <a:t>Be a change agent.</a:t>
            </a:r>
          </a:p>
          <a:p>
            <a:r>
              <a:rPr lang="en-US" sz="2400" dirty="0" smtClean="0"/>
              <a:t>Be an OPEN communicator.</a:t>
            </a:r>
          </a:p>
          <a:p>
            <a:r>
              <a:rPr lang="en-US" sz="2400" dirty="0" smtClean="0"/>
              <a:t>Be a Steward – not a Dictator. </a:t>
            </a:r>
          </a:p>
          <a:p>
            <a:endParaRPr lang="en-US" sz="2400" dirty="0" smtClean="0"/>
          </a:p>
        </p:txBody>
      </p:sp>
    </p:spTree>
    <p:extLst>
      <p:ext uri="{BB962C8B-B14F-4D97-AF65-F5344CB8AC3E}">
        <p14:creationId xmlns:p14="http://schemas.microsoft.com/office/powerpoint/2010/main" xmlns="" val="1944798545"/>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b="1" dirty="0" smtClean="0"/>
              <a:t>Get involved.  Lead.</a:t>
            </a:r>
            <a:endParaRPr lang="en-US" b="1" dirty="0"/>
          </a:p>
        </p:txBody>
      </p:sp>
    </p:spTree>
    <p:extLst>
      <p:ext uri="{BB962C8B-B14F-4D97-AF65-F5344CB8AC3E}">
        <p14:creationId xmlns:p14="http://schemas.microsoft.com/office/powerpoint/2010/main" xmlns="" val="393640178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212976"/>
            <a:ext cx="7408333" cy="1833653"/>
          </a:xfrm>
        </p:spPr>
        <p:txBody>
          <a:bodyPr/>
          <a:lstStyle/>
          <a:p>
            <a:pPr marL="0" indent="0" algn="ctr">
              <a:buNone/>
            </a:pPr>
            <a:r>
              <a:rPr lang="en-US" dirty="0" smtClean="0"/>
              <a:t>Clint Schroeder, DGND D5000</a:t>
            </a:r>
          </a:p>
          <a:p>
            <a:pPr marL="0" indent="0" algn="ctr">
              <a:buNone/>
            </a:pPr>
            <a:r>
              <a:rPr lang="en-US" dirty="0" smtClean="0">
                <a:hlinkClick r:id="rId3"/>
              </a:rPr>
              <a:t>rotarydgclint@gmail.com</a:t>
            </a:r>
            <a:endParaRPr lang="en-US" dirty="0" smtClean="0"/>
          </a:p>
          <a:p>
            <a:pPr marL="0" indent="0" algn="ctr">
              <a:buNone/>
            </a:pPr>
            <a:r>
              <a:rPr lang="en-US" dirty="0" smtClean="0">
                <a:hlinkClick r:id="rId4"/>
              </a:rPr>
              <a:t>clintonschroeder@me.com</a:t>
            </a:r>
            <a:endParaRPr lang="en-US" dirty="0" smtClean="0"/>
          </a:p>
          <a:p>
            <a:pPr marL="0" indent="0" algn="ctr">
              <a:buNone/>
            </a:pPr>
            <a:r>
              <a:rPr lang="en-US" dirty="0" smtClean="0"/>
              <a:t>808-295-8667</a:t>
            </a:r>
            <a:endParaRPr lang="en-US" dirty="0"/>
          </a:p>
        </p:txBody>
      </p:sp>
      <p:sp>
        <p:nvSpPr>
          <p:cNvPr id="3" name="Title 2"/>
          <p:cNvSpPr>
            <a:spLocks noGrp="1"/>
          </p:cNvSpPr>
          <p:nvPr>
            <p:ph type="title"/>
          </p:nvPr>
        </p:nvSpPr>
        <p:spPr/>
        <p:txBody>
          <a:bodyPr/>
          <a:lstStyle/>
          <a:p>
            <a:pPr algn="ctr"/>
            <a:r>
              <a:rPr lang="en-US" b="1" dirty="0" smtClean="0"/>
              <a:t>Contact Information</a:t>
            </a:r>
            <a:endParaRPr lang="en-US" b="1"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2420888"/>
            <a:ext cx="7408333" cy="3096344"/>
          </a:xfrm>
        </p:spPr>
        <p:txBody>
          <a:bodyPr>
            <a:normAutofit fontScale="92500" lnSpcReduction="10000"/>
          </a:bodyPr>
          <a:lstStyle/>
          <a:p>
            <a:pPr>
              <a:buNone/>
            </a:pPr>
            <a:r>
              <a:rPr lang="en-US" dirty="0" smtClean="0"/>
              <a:t>  </a:t>
            </a:r>
            <a:r>
              <a:rPr lang="en-US" sz="4400" dirty="0" smtClean="0"/>
              <a:t>“Being in leadership is like being a lady. If you have to tell people you are, then you aren’t.”</a:t>
            </a:r>
          </a:p>
          <a:p>
            <a:endParaRPr lang="en-US" dirty="0" smtClean="0"/>
          </a:p>
          <a:p>
            <a:pPr algn="r">
              <a:buNone/>
            </a:pPr>
            <a:r>
              <a:rPr lang="en-US" dirty="0" smtClean="0"/>
              <a:t>-Margaret Thatcher</a:t>
            </a:r>
          </a:p>
          <a:p>
            <a:pPr>
              <a:buNone/>
            </a:pPr>
            <a:endParaRPr lang="en-US" dirty="0"/>
          </a:p>
        </p:txBody>
      </p:sp>
      <p:sp>
        <p:nvSpPr>
          <p:cNvPr id="4" name="Title 1"/>
          <p:cNvSpPr>
            <a:spLocks noGrp="1"/>
          </p:cNvSpPr>
          <p:nvPr>
            <p:ph type="title"/>
          </p:nvPr>
        </p:nvSpPr>
        <p:spPr>
          <a:xfrm>
            <a:off x="467544" y="476672"/>
            <a:ext cx="8229600" cy="990584"/>
          </a:xfrm>
        </p:spPr>
        <p:txBody>
          <a:bodyPr>
            <a:normAutofit/>
          </a:bodyPr>
          <a:lstStyle/>
          <a:p>
            <a:pPr algn="ctr"/>
            <a:r>
              <a:rPr lang="en-US" sz="4000" dirty="0" smtClean="0">
                <a:solidFill>
                  <a:schemeClr val="bg1"/>
                </a:solidFill>
              </a:rPr>
              <a:t>Well Said!</a:t>
            </a:r>
            <a:endParaRPr lang="en-US" sz="40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132856"/>
            <a:ext cx="8643998" cy="4305090"/>
          </a:xfrm>
        </p:spPr>
        <p:txBody>
          <a:bodyPr>
            <a:normAutofit fontScale="92500"/>
          </a:bodyPr>
          <a:lstStyle/>
          <a:p>
            <a:r>
              <a:rPr lang="en-US" dirty="0" smtClean="0"/>
              <a:t>“The only definition of a leader is someone who has followers.”</a:t>
            </a:r>
            <a:r>
              <a:rPr lang="en-US" dirty="0"/>
              <a:t> </a:t>
            </a:r>
            <a:endParaRPr lang="en-US" dirty="0" smtClean="0"/>
          </a:p>
          <a:p>
            <a:pPr marL="301943" lvl="1" indent="0">
              <a:buNone/>
            </a:pPr>
            <a:r>
              <a:rPr lang="en-US" dirty="0" smtClean="0"/>
              <a:t>~</a:t>
            </a:r>
            <a:r>
              <a:rPr lang="en-US" b="1" i="1" dirty="0" smtClean="0"/>
              <a:t>Peter Drucker </a:t>
            </a:r>
          </a:p>
          <a:p>
            <a:r>
              <a:rPr lang="en-US" dirty="0" smtClean="0"/>
              <a:t>“Leadership is influence - nothing more, nothing less.”</a:t>
            </a:r>
          </a:p>
          <a:p>
            <a:pPr marL="301943" lvl="1" indent="0">
              <a:buNone/>
            </a:pPr>
            <a:r>
              <a:rPr lang="en-US" dirty="0"/>
              <a:t>~</a:t>
            </a:r>
            <a:r>
              <a:rPr lang="en-US" b="1" i="1" dirty="0" smtClean="0"/>
              <a:t>John C Maxwell </a:t>
            </a:r>
          </a:p>
          <a:p>
            <a:r>
              <a:rPr lang="en-US" dirty="0" smtClean="0"/>
              <a:t>“Leadership is ultimately about creating a way for people to contribute to making something extraordinary happen.”</a:t>
            </a:r>
          </a:p>
          <a:p>
            <a:pPr marL="301943" lvl="1" indent="0">
              <a:buNone/>
            </a:pPr>
            <a:r>
              <a:rPr lang="en-US" b="1" i="1" dirty="0" smtClean="0"/>
              <a:t>~Alan Keith</a:t>
            </a:r>
          </a:p>
          <a:p>
            <a:r>
              <a:rPr lang="en-US" dirty="0" smtClean="0"/>
              <a:t>“Leadership is a function of knowing yourself, having a vision that is well communicated, building trust among colleagues, and taking effective action to realize your own leadership potential.”</a:t>
            </a:r>
          </a:p>
          <a:p>
            <a:pPr marL="301943" lvl="1" indent="0">
              <a:buNone/>
            </a:pPr>
            <a:r>
              <a:rPr lang="en-US" b="1" i="1" dirty="0" smtClean="0"/>
              <a:t>~Warren Bennis </a:t>
            </a:r>
          </a:p>
          <a:p>
            <a:endParaRPr lang="en-US" dirty="0" smtClean="0"/>
          </a:p>
          <a:p>
            <a:endParaRPr lang="en-US" dirty="0"/>
          </a:p>
        </p:txBody>
      </p:sp>
      <p:sp>
        <p:nvSpPr>
          <p:cNvPr id="2" name="Title 1"/>
          <p:cNvSpPr>
            <a:spLocks noGrp="1"/>
          </p:cNvSpPr>
          <p:nvPr>
            <p:ph type="title"/>
          </p:nvPr>
        </p:nvSpPr>
        <p:spPr>
          <a:xfrm>
            <a:off x="467544" y="476672"/>
            <a:ext cx="8229600" cy="990584"/>
          </a:xfrm>
        </p:spPr>
        <p:txBody>
          <a:bodyPr>
            <a:normAutofit/>
          </a:bodyPr>
          <a:lstStyle/>
          <a:p>
            <a:pPr algn="ctr"/>
            <a:r>
              <a:rPr lang="en-US" sz="4000" dirty="0" smtClean="0">
                <a:solidFill>
                  <a:schemeClr val="bg1"/>
                </a:solidFill>
              </a:rPr>
              <a:t>Definitions of Leadership </a:t>
            </a:r>
            <a:endParaRPr lang="en-US" sz="40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2276872"/>
            <a:ext cx="7829576" cy="3600400"/>
          </a:xfrm>
        </p:spPr>
        <p:txBody>
          <a:bodyPr numCol="2">
            <a:noAutofit/>
          </a:bodyPr>
          <a:lstStyle/>
          <a:p>
            <a:r>
              <a:rPr lang="en-US" dirty="0" smtClean="0"/>
              <a:t>Honesty/integrity</a:t>
            </a:r>
          </a:p>
          <a:p>
            <a:r>
              <a:rPr lang="en-US" dirty="0" smtClean="0"/>
              <a:t>Trustworthy</a:t>
            </a:r>
          </a:p>
          <a:p>
            <a:r>
              <a:rPr lang="en-US" dirty="0" smtClean="0"/>
              <a:t>Fair &amp; equitable </a:t>
            </a:r>
          </a:p>
          <a:p>
            <a:r>
              <a:rPr lang="en-US" dirty="0" smtClean="0"/>
              <a:t>Positive attitude</a:t>
            </a:r>
          </a:p>
          <a:p>
            <a:r>
              <a:rPr lang="en-US" dirty="0" smtClean="0"/>
              <a:t>Strong vision</a:t>
            </a:r>
          </a:p>
          <a:p>
            <a:r>
              <a:rPr lang="en-US" dirty="0" smtClean="0"/>
              <a:t>Inspiring</a:t>
            </a:r>
          </a:p>
          <a:p>
            <a:r>
              <a:rPr lang="en-US" dirty="0" smtClean="0"/>
              <a:t>Organized</a:t>
            </a:r>
          </a:p>
          <a:p>
            <a:r>
              <a:rPr lang="en-US" dirty="0" smtClean="0"/>
              <a:t>“Walk their talk”</a:t>
            </a:r>
          </a:p>
          <a:p>
            <a:r>
              <a:rPr lang="en-US" dirty="0" smtClean="0"/>
              <a:t>Listen</a:t>
            </a:r>
          </a:p>
          <a:p>
            <a:r>
              <a:rPr lang="en-US" dirty="0" smtClean="0"/>
              <a:t>Respectful</a:t>
            </a:r>
          </a:p>
          <a:p>
            <a:r>
              <a:rPr lang="en-US" dirty="0" smtClean="0"/>
              <a:t>Supportive</a:t>
            </a:r>
          </a:p>
          <a:p>
            <a:r>
              <a:rPr lang="en-US" dirty="0" smtClean="0"/>
              <a:t>Make things happen</a:t>
            </a:r>
          </a:p>
          <a:p>
            <a:r>
              <a:rPr lang="en-US" dirty="0" smtClean="0"/>
              <a:t>Values &amp; ethics</a:t>
            </a:r>
          </a:p>
          <a:p>
            <a:r>
              <a:rPr lang="en-US" dirty="0" smtClean="0"/>
              <a:t>Motivate others</a:t>
            </a:r>
          </a:p>
          <a:p>
            <a:r>
              <a:rPr lang="en-US" dirty="0" smtClean="0"/>
              <a:t>Created opportunities</a:t>
            </a:r>
          </a:p>
          <a:p>
            <a:r>
              <a:rPr lang="en-US" dirty="0" smtClean="0"/>
              <a:t>Safe space</a:t>
            </a:r>
          </a:p>
          <a:p>
            <a:pPr>
              <a:buNone/>
            </a:pPr>
            <a:endParaRPr lang="en-US" dirty="0"/>
          </a:p>
        </p:txBody>
      </p:sp>
      <p:sp>
        <p:nvSpPr>
          <p:cNvPr id="2" name="Title 1"/>
          <p:cNvSpPr>
            <a:spLocks noGrp="1"/>
          </p:cNvSpPr>
          <p:nvPr>
            <p:ph type="title"/>
          </p:nvPr>
        </p:nvSpPr>
        <p:spPr/>
        <p:txBody>
          <a:bodyPr>
            <a:normAutofit/>
          </a:bodyPr>
          <a:lstStyle/>
          <a:p>
            <a:pPr algn="ctr"/>
            <a:r>
              <a:rPr lang="en-US" dirty="0" smtClean="0"/>
              <a:t>Characteristics of Good Leaders</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36912"/>
            <a:ext cx="8229600" cy="2952328"/>
          </a:xfrm>
        </p:spPr>
        <p:txBody>
          <a:bodyPr>
            <a:normAutofit/>
          </a:bodyPr>
          <a:lstStyle/>
          <a:p>
            <a:endParaRPr lang="en-US" dirty="0" smtClean="0"/>
          </a:p>
          <a:p>
            <a:r>
              <a:rPr lang="en-US" dirty="0" smtClean="0"/>
              <a:t>Attributes or personal qualities</a:t>
            </a:r>
          </a:p>
          <a:p>
            <a:r>
              <a:rPr lang="en-US" dirty="0" smtClean="0"/>
              <a:t>Are as much about the person’s way of being as they are about what s/he accomplished</a:t>
            </a:r>
          </a:p>
          <a:p>
            <a:r>
              <a:rPr lang="en-US" dirty="0" smtClean="0"/>
              <a:t>Demonstrate a belief in something greater</a:t>
            </a:r>
          </a:p>
          <a:p>
            <a:r>
              <a:rPr lang="en-US" dirty="0" smtClean="0"/>
              <a:t>Invite others to also contribute to something greater</a:t>
            </a:r>
          </a:p>
          <a:p>
            <a:endParaRPr lang="en-US" dirty="0" smtClean="0"/>
          </a:p>
          <a:p>
            <a:endParaRPr lang="en-US" dirty="0" smtClean="0"/>
          </a:p>
          <a:p>
            <a:endParaRPr lang="en-US" dirty="0" smtClean="0">
              <a:solidFill>
                <a:schemeClr val="accent1">
                  <a:lumMod val="40000"/>
                  <a:lumOff val="60000"/>
                </a:schemeClr>
              </a:solidFill>
            </a:endParaRPr>
          </a:p>
        </p:txBody>
      </p:sp>
      <p:sp>
        <p:nvSpPr>
          <p:cNvPr id="2" name="Title 1"/>
          <p:cNvSpPr>
            <a:spLocks noGrp="1"/>
          </p:cNvSpPr>
          <p:nvPr>
            <p:ph type="title"/>
          </p:nvPr>
        </p:nvSpPr>
        <p:spPr/>
        <p:txBody>
          <a:bodyPr>
            <a:normAutofit/>
          </a:bodyPr>
          <a:lstStyle/>
          <a:p>
            <a:pPr algn="ctr"/>
            <a:r>
              <a:rPr lang="en-US" dirty="0" smtClean="0"/>
              <a:t>Characteristics of Good Leaders</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420888"/>
            <a:ext cx="8229600" cy="3152392"/>
          </a:xfrm>
        </p:spPr>
        <p:txBody>
          <a:bodyPr>
            <a:normAutofit/>
          </a:bodyPr>
          <a:lstStyle/>
          <a:p>
            <a:r>
              <a:rPr lang="en-US" dirty="0" smtClean="0"/>
              <a:t>Unique to you</a:t>
            </a:r>
          </a:p>
          <a:p>
            <a:r>
              <a:rPr lang="en-US" dirty="0" smtClean="0"/>
              <a:t>Comes from within yourself</a:t>
            </a:r>
          </a:p>
          <a:p>
            <a:r>
              <a:rPr lang="en-US" dirty="0" smtClean="0"/>
              <a:t>It is your way of “being”</a:t>
            </a:r>
          </a:p>
          <a:p>
            <a:r>
              <a:rPr lang="en-US" dirty="0" smtClean="0"/>
              <a:t>It is the way you “bring yourself” to the situation</a:t>
            </a:r>
          </a:p>
          <a:p>
            <a:r>
              <a:rPr lang="en-US" dirty="0" smtClean="0"/>
              <a:t>Begins where behavior and values align</a:t>
            </a:r>
          </a:p>
          <a:p>
            <a:r>
              <a:rPr lang="en-US" dirty="0" smtClean="0"/>
              <a:t>Personal leadership has 6 significant parts</a:t>
            </a:r>
          </a:p>
          <a:p>
            <a:endParaRPr lang="en-US" dirty="0" smtClean="0"/>
          </a:p>
          <a:p>
            <a:endParaRPr lang="en-US" dirty="0" smtClean="0"/>
          </a:p>
          <a:p>
            <a:endParaRPr lang="en-US" dirty="0"/>
          </a:p>
        </p:txBody>
      </p:sp>
      <p:sp>
        <p:nvSpPr>
          <p:cNvPr id="2" name="Title 1"/>
          <p:cNvSpPr>
            <a:spLocks noGrp="1"/>
          </p:cNvSpPr>
          <p:nvPr>
            <p:ph type="title"/>
          </p:nvPr>
        </p:nvSpPr>
        <p:spPr/>
        <p:txBody>
          <a:bodyPr>
            <a:normAutofit fontScale="90000"/>
          </a:bodyPr>
          <a:lstStyle/>
          <a:p>
            <a:pPr algn="ctr"/>
            <a:r>
              <a:rPr lang="en-US" dirty="0" smtClean="0"/>
              <a:t>All Leadership Is Personal Leadership</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2492896"/>
            <a:ext cx="7408333" cy="3450696"/>
          </a:xfrm>
        </p:spPr>
        <p:txBody>
          <a:bodyPr>
            <a:normAutofit lnSpcReduction="10000"/>
          </a:bodyPr>
          <a:lstStyle/>
          <a:p>
            <a:r>
              <a:rPr lang="en-US" dirty="0" smtClean="0"/>
              <a:t>Is there a difference in required technique?</a:t>
            </a:r>
          </a:p>
          <a:p>
            <a:pPr lvl="1"/>
            <a:r>
              <a:rPr lang="en-US" dirty="0"/>
              <a:t>Our organization is no stronger than its leaders.</a:t>
            </a:r>
          </a:p>
          <a:p>
            <a:pPr lvl="1"/>
            <a:r>
              <a:rPr lang="en-US" dirty="0"/>
              <a:t>Committed leaders increase value to members.</a:t>
            </a:r>
          </a:p>
          <a:p>
            <a:pPr lvl="1"/>
            <a:r>
              <a:rPr lang="en-US" dirty="0"/>
              <a:t>Value increases participation from the members.</a:t>
            </a:r>
          </a:p>
          <a:p>
            <a:pPr lvl="1"/>
            <a:r>
              <a:rPr lang="en-US" dirty="0"/>
              <a:t>Participation strengthens the organization from the inside out.</a:t>
            </a:r>
          </a:p>
          <a:p>
            <a:pPr lvl="1"/>
            <a:r>
              <a:rPr lang="en-US" dirty="0"/>
              <a:t>For this to happen, there must be leaders who lead.</a:t>
            </a:r>
          </a:p>
          <a:p>
            <a:r>
              <a:rPr lang="en-US" dirty="0"/>
              <a:t>Remember:  You can not lead your team any further than you have traveled yourself.</a:t>
            </a:r>
          </a:p>
          <a:p>
            <a:endParaRPr lang="en-US" dirty="0"/>
          </a:p>
        </p:txBody>
      </p:sp>
      <p:sp>
        <p:nvSpPr>
          <p:cNvPr id="3" name="Title 2"/>
          <p:cNvSpPr>
            <a:spLocks noGrp="1"/>
          </p:cNvSpPr>
          <p:nvPr>
            <p:ph type="title"/>
          </p:nvPr>
        </p:nvSpPr>
        <p:spPr/>
        <p:txBody>
          <a:bodyPr/>
          <a:lstStyle/>
          <a:p>
            <a:r>
              <a:rPr lang="en-US" dirty="0" smtClean="0"/>
              <a:t>Volunteers vs. Paid Employees</a:t>
            </a:r>
            <a:endParaRPr lang="en-US" dirty="0"/>
          </a:p>
        </p:txBody>
      </p:sp>
    </p:spTree>
    <p:extLst>
      <p:ext uri="{BB962C8B-B14F-4D97-AF65-F5344CB8AC3E}">
        <p14:creationId xmlns:p14="http://schemas.microsoft.com/office/powerpoint/2010/main" xmlns="" val="2289207464"/>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1627</TotalTime>
  <Words>1228</Words>
  <Application>Microsoft Office PowerPoint</Application>
  <PresentationFormat>On-screen Show (4:3)</PresentationFormat>
  <Paragraphs>219</Paragraphs>
  <Slides>37</Slides>
  <Notes>19</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Waveform</vt:lpstr>
      <vt:lpstr>Leading With Influence Creating Your Personal Leadership Style</vt:lpstr>
      <vt:lpstr>Welcome and Agenda</vt:lpstr>
      <vt:lpstr>What is Leadership?</vt:lpstr>
      <vt:lpstr>Well Said!</vt:lpstr>
      <vt:lpstr>Definitions of Leadership </vt:lpstr>
      <vt:lpstr>Characteristics of Good Leaders</vt:lpstr>
      <vt:lpstr>Characteristics of Good Leaders</vt:lpstr>
      <vt:lpstr>All Leadership Is Personal Leadership</vt:lpstr>
      <vt:lpstr>Volunteers vs. Paid Employees</vt:lpstr>
      <vt:lpstr>Creating Your Personal Leadership</vt:lpstr>
      <vt:lpstr>Lead Where You Are</vt:lpstr>
      <vt:lpstr>Vision</vt:lpstr>
      <vt:lpstr>Vision</vt:lpstr>
      <vt:lpstr>Your Leadership “Presence”?</vt:lpstr>
      <vt:lpstr>Embodying Values</vt:lpstr>
      <vt:lpstr>Enabling Others</vt:lpstr>
      <vt:lpstr>Making Contribution</vt:lpstr>
      <vt:lpstr>30 Day Invitation</vt:lpstr>
      <vt:lpstr>The Power of Reflection</vt:lpstr>
      <vt:lpstr>Slide 20</vt:lpstr>
      <vt:lpstr>The Unknown</vt:lpstr>
      <vt:lpstr>Abandonment</vt:lpstr>
      <vt:lpstr>Failure</vt:lpstr>
      <vt:lpstr>Rejection</vt:lpstr>
      <vt:lpstr>Success</vt:lpstr>
      <vt:lpstr>If not You? Then Who?</vt:lpstr>
      <vt:lpstr>How the $300B is Given:</vt:lpstr>
      <vt:lpstr>Time is Money, Right?</vt:lpstr>
      <vt:lpstr>Slide 29</vt:lpstr>
      <vt:lpstr>Respect</vt:lpstr>
      <vt:lpstr>Reputation</vt:lpstr>
      <vt:lpstr>Integrity</vt:lpstr>
      <vt:lpstr>Accountability</vt:lpstr>
      <vt:lpstr>Change</vt:lpstr>
      <vt:lpstr>Parting Thoughts:</vt:lpstr>
      <vt:lpstr>Get involved.  Lead.</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Renate Donnovan</dc:creator>
  <cp:lastModifiedBy>Naomi Masuno</cp:lastModifiedBy>
  <cp:revision>49</cp:revision>
  <dcterms:created xsi:type="dcterms:W3CDTF">2009-10-20T02:04:52Z</dcterms:created>
  <dcterms:modified xsi:type="dcterms:W3CDTF">2014-04-15T00:45:26Z</dcterms:modified>
</cp:coreProperties>
</file>